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98" r:id="rId2"/>
    <p:sldId id="370" r:id="rId3"/>
    <p:sldId id="371" r:id="rId4"/>
    <p:sldId id="372" r:id="rId5"/>
    <p:sldId id="373" r:id="rId6"/>
    <p:sldId id="374" r:id="rId7"/>
    <p:sldId id="285" r:id="rId8"/>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1" orient="horz" pos="1620" userDrawn="1">
          <p15:clr>
            <a:srgbClr val="A4A3A4"/>
          </p15:clr>
        </p15:guide>
        <p15:guide id="22" pos="2245" userDrawn="1">
          <p15:clr>
            <a:srgbClr val="A4A3A4"/>
          </p15:clr>
        </p15:guide>
        <p15:guide id="23" orient="horz" pos="577" userDrawn="1">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CAFFDB"/>
    <a:srgbClr val="CEE5D0"/>
    <a:srgbClr val="B1B3B4"/>
    <a:srgbClr val="808080"/>
    <a:srgbClr val="09621E"/>
    <a:srgbClr val="BEE5C4"/>
    <a:srgbClr val="7FCE8D"/>
    <a:srgbClr val="13641F"/>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72" autoAdjust="0"/>
    <p:restoredTop sz="86385" autoAdjust="0"/>
  </p:normalViewPr>
  <p:slideViewPr>
    <p:cSldViewPr showGuides="1">
      <p:cViewPr varScale="1">
        <p:scale>
          <a:sx n="126" d="100"/>
          <a:sy n="126" d="100"/>
        </p:scale>
        <p:origin x="254" y="86"/>
      </p:cViewPr>
      <p:guideLst>
        <p:guide orient="horz" pos="1620"/>
        <p:guide pos="2245"/>
        <p:guide orient="horz" pos="577"/>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howGuides="1">
      <p:cViewPr varScale="1">
        <p:scale>
          <a:sx n="89" d="100"/>
          <a:sy n="89" d="100"/>
        </p:scale>
        <p:origin x="-3126" y="-12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5BEF927-30C5-4E1C-B5D1-D473BDA9CABC}" type="datetime1">
              <a:rPr lang="de-DE" smtClean="0"/>
              <a:t>29.04.2026</a:t>
            </a:fld>
            <a:endParaRPr lang="de-DE" dirty="0"/>
          </a:p>
        </p:txBody>
      </p:sp>
      <p:sp>
        <p:nvSpPr>
          <p:cNvPr id="5" name="Foliennummernplatzhalt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44559AC-D6C0-47A0-8442-1D5DCF15D706}" type="slidenum">
              <a:rPr lang="de-DE" smtClean="0"/>
              <a:pPr/>
              <a:t>‹#›</a:t>
            </a:fld>
            <a:endParaRPr lang="de-DE" dirty="0"/>
          </a:p>
        </p:txBody>
      </p:sp>
    </p:spTree>
    <p:extLst>
      <p:ext uri="{BB962C8B-B14F-4D97-AF65-F5344CB8AC3E}">
        <p14:creationId xmlns:p14="http://schemas.microsoft.com/office/powerpoint/2010/main" val="412725060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57B0F31-F502-431A-A553-2728D5C5086B}" type="datetime1">
              <a:rPr lang="de-DE" smtClean="0"/>
              <a:t>29.04.2026</a:t>
            </a:fld>
            <a:endParaRPr lang="de-DE" dirty="0"/>
          </a:p>
        </p:txBody>
      </p:sp>
      <p:sp>
        <p:nvSpPr>
          <p:cNvPr id="4" name="Folienbildplatzhalt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663B51C-47B0-4F3B-8345-7EF6FB3D1F00}" type="slidenum">
              <a:rPr lang="de-DE" smtClean="0"/>
              <a:pPr/>
              <a:t>‹#›</a:t>
            </a:fld>
            <a:endParaRPr lang="de-DE" dirty="0"/>
          </a:p>
        </p:txBody>
      </p:sp>
    </p:spTree>
    <p:extLst>
      <p:ext uri="{BB962C8B-B14F-4D97-AF65-F5344CB8AC3E}">
        <p14:creationId xmlns:p14="http://schemas.microsoft.com/office/powerpoint/2010/main" val="723779272"/>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pic>
        <p:nvPicPr>
          <p:cNvPr id="6" name="Grafik 5" descr="Ein Bild, das Wolke, draußen, Baum, Himmel enthält.&#10;&#10;Automatisch generierte Beschreibung">
            <a:extLst>
              <a:ext uri="{FF2B5EF4-FFF2-40B4-BE49-F238E27FC236}">
                <a16:creationId xmlns:a16="http://schemas.microsoft.com/office/drawing/2014/main" id="{744C4FCB-BDF4-FAE2-8FCA-8AAA0000C3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3201"/>
          <a:stretch/>
        </p:blipFill>
        <p:spPr>
          <a:xfrm>
            <a:off x="-1" y="1"/>
            <a:ext cx="9144001" cy="5143499"/>
          </a:xfrm>
          <a:prstGeom prst="rect">
            <a:avLst/>
          </a:prstGeom>
        </p:spPr>
      </p:pic>
      <p:sp>
        <p:nvSpPr>
          <p:cNvPr id="7" name="Rechteck 6">
            <a:extLst>
              <a:ext uri="{FF2B5EF4-FFF2-40B4-BE49-F238E27FC236}">
                <a16:creationId xmlns:a16="http://schemas.microsoft.com/office/drawing/2014/main" id="{1A9A4283-BA57-618D-7FE2-BE19977FC054}"/>
              </a:ext>
            </a:extLst>
          </p:cNvPr>
          <p:cNvSpPr/>
          <p:nvPr userDrawn="1"/>
        </p:nvSpPr>
        <p:spPr>
          <a:xfrm>
            <a:off x="0" y="-1540"/>
            <a:ext cx="9144000" cy="5143501"/>
          </a:xfrm>
          <a:prstGeom prst="rect">
            <a:avLst/>
          </a:prstGeom>
          <a:gradFill flip="none" rotWithShape="1">
            <a:gsLst>
              <a:gs pos="0">
                <a:srgbClr val="CAFFDB">
                  <a:alpha val="89000"/>
                </a:srgbClr>
              </a:gs>
              <a:gs pos="61000">
                <a:schemeClr val="bg1">
                  <a:alpha val="3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1E4A8B33-F0A4-3EAF-E87B-DD1C70BDAE57}"/>
              </a:ext>
            </a:extLst>
          </p:cNvPr>
          <p:cNvSpPr/>
          <p:nvPr userDrawn="1"/>
        </p:nvSpPr>
        <p:spPr>
          <a:xfrm>
            <a:off x="-2" y="-3079"/>
            <a:ext cx="9144002" cy="5143503"/>
          </a:xfrm>
          <a:prstGeom prst="rect">
            <a:avLst/>
          </a:prstGeom>
          <a:gradFill flip="none" rotWithShape="1">
            <a:gsLst>
              <a:gs pos="0">
                <a:schemeClr val="bg1">
                  <a:alpha val="0"/>
                </a:schemeClr>
              </a:gs>
              <a:gs pos="91000">
                <a:schemeClr val="bg1">
                  <a:alpha val="9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descr="Ein Bild, das Text, Schild, Vektorgrafiken enthält.&#10;&#10;Automatisch generierte Beschreibung">
            <a:extLst>
              <a:ext uri="{FF2B5EF4-FFF2-40B4-BE49-F238E27FC236}">
                <a16:creationId xmlns:a16="http://schemas.microsoft.com/office/drawing/2014/main" id="{DBBDB559-185C-3663-449E-0B3998DA430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9891" y="244911"/>
            <a:ext cx="973805" cy="630109"/>
          </a:xfrm>
          <a:prstGeom prst="rect">
            <a:avLst/>
          </a:prstGeom>
        </p:spPr>
      </p:pic>
    </p:spTree>
    <p:extLst>
      <p:ext uri="{BB962C8B-B14F-4D97-AF65-F5344CB8AC3E}">
        <p14:creationId xmlns:p14="http://schemas.microsoft.com/office/powerpoint/2010/main" val="381418454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Liste_2G">
    <p:spTree>
      <p:nvGrpSpPr>
        <p:cNvPr id="1" name=""/>
        <p:cNvGrpSpPr/>
        <p:nvPr/>
      </p:nvGrpSpPr>
      <p:grpSpPr>
        <a:xfrm>
          <a:off x="0" y="0"/>
          <a:ext cx="0" cy="0"/>
          <a:chOff x="0" y="0"/>
          <a:chExt cx="0" cy="0"/>
        </a:xfrm>
      </p:grpSpPr>
      <p:sp>
        <p:nvSpPr>
          <p:cNvPr id="3" name="Inhaltsplatzhalter 2"/>
          <p:cNvSpPr>
            <a:spLocks noGrp="1"/>
          </p:cNvSpPr>
          <p:nvPr>
            <p:ph sz="half" idx="1" hasCustomPrompt="1"/>
          </p:nvPr>
        </p:nvSpPr>
        <p:spPr>
          <a:xfrm>
            <a:off x="251520" y="627534"/>
            <a:ext cx="6984776" cy="432048"/>
          </a:xfrm>
          <a:prstGeom prst="rect">
            <a:avLst/>
          </a:prstGeom>
        </p:spPr>
        <p:txBody>
          <a:bodyPr lIns="0" rIns="0">
            <a:noAutofit/>
          </a:bodyPr>
          <a:lstStyle>
            <a:lvl1pPr marL="0" indent="0">
              <a:buNone/>
              <a:defRPr sz="2000" b="1">
                <a:solidFill>
                  <a:srgbClr val="58585A"/>
                </a:solidFill>
                <a:latin typeface="Noto Sans" pitchFamily="34" charset="0"/>
                <a:ea typeface="Noto Sans"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Hier steht eine Headline.</a:t>
            </a:r>
          </a:p>
        </p:txBody>
      </p:sp>
      <p:sp>
        <p:nvSpPr>
          <p:cNvPr id="12" name="Rechteck 11">
            <a:extLst>
              <a:ext uri="{FF2B5EF4-FFF2-40B4-BE49-F238E27FC236}">
                <a16:creationId xmlns:a16="http://schemas.microsoft.com/office/drawing/2014/main" id="{2EF61281-AA40-48DE-A260-73A26AFE2922}"/>
              </a:ext>
            </a:extLst>
          </p:cNvPr>
          <p:cNvSpPr/>
          <p:nvPr userDrawn="1"/>
        </p:nvSpPr>
        <p:spPr>
          <a:xfrm flipV="1">
            <a:off x="252480" y="4742926"/>
            <a:ext cx="8640000" cy="14400"/>
          </a:xfrm>
          <a:prstGeom prst="rect">
            <a:avLst/>
          </a:prstGeom>
          <a:solidFill>
            <a:srgbClr val="BEE5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extfeld 10">
            <a:extLst>
              <a:ext uri="{FF2B5EF4-FFF2-40B4-BE49-F238E27FC236}">
                <a16:creationId xmlns:a16="http://schemas.microsoft.com/office/drawing/2014/main" id="{164DFD20-74D2-4BC2-BC94-01F4FAE0DA94}"/>
              </a:ext>
            </a:extLst>
          </p:cNvPr>
          <p:cNvSpPr txBox="1"/>
          <p:nvPr userDrawn="1"/>
        </p:nvSpPr>
        <p:spPr>
          <a:xfrm>
            <a:off x="251520" y="278527"/>
            <a:ext cx="4608512" cy="276999"/>
          </a:xfrm>
          <a:prstGeom prst="rect">
            <a:avLst/>
          </a:prstGeom>
          <a:noFill/>
        </p:spPr>
        <p:txBody>
          <a:bodyPr wrap="square" lIns="0" rtlCol="0">
            <a:spAutoFit/>
          </a:bodyPr>
          <a:lstStyle/>
          <a:p>
            <a:r>
              <a:rPr lang="en-US" sz="1200" dirty="0">
                <a:solidFill>
                  <a:srgbClr val="808080"/>
                </a:solidFill>
              </a:rPr>
              <a:t>2G Innovation and Networking Event 2026</a:t>
            </a:r>
            <a:endParaRPr lang="de-DE" sz="1200" dirty="0">
              <a:solidFill>
                <a:srgbClr val="808080"/>
              </a:solidFill>
            </a:endParaRPr>
          </a:p>
        </p:txBody>
      </p:sp>
      <p:pic>
        <p:nvPicPr>
          <p:cNvPr id="13" name="Grafik 12" descr="Ein Bild, das Text, Schild, Vektorgrafiken enthält.&#10;&#10;Automatisch generierte Beschreibung">
            <a:extLst>
              <a:ext uri="{FF2B5EF4-FFF2-40B4-BE49-F238E27FC236}">
                <a16:creationId xmlns:a16="http://schemas.microsoft.com/office/drawing/2014/main" id="{BDCF86E4-5C0C-4B86-AD51-2FB6B71D63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8384" y="268661"/>
            <a:ext cx="864096" cy="559121"/>
          </a:xfrm>
          <a:prstGeom prst="rect">
            <a:avLst/>
          </a:prstGeom>
        </p:spPr>
      </p:pic>
      <p:sp>
        <p:nvSpPr>
          <p:cNvPr id="28" name="Rechteck 27">
            <a:extLst>
              <a:ext uri="{FF2B5EF4-FFF2-40B4-BE49-F238E27FC236}">
                <a16:creationId xmlns:a16="http://schemas.microsoft.com/office/drawing/2014/main" id="{E6F83156-7036-427B-8B6D-F0D6713DD7A1}"/>
              </a:ext>
            </a:extLst>
          </p:cNvPr>
          <p:cNvSpPr/>
          <p:nvPr userDrawn="1"/>
        </p:nvSpPr>
        <p:spPr>
          <a:xfrm>
            <a:off x="251520" y="4742926"/>
            <a:ext cx="2268410" cy="4005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l"/>
            <a:fld id="{A76A0B4F-F9B2-4830-98D5-47B6F3B57DD7}" type="datetime1">
              <a:rPr lang="de-DE" sz="1000" smtClean="0">
                <a:solidFill>
                  <a:srgbClr val="808080"/>
                </a:solidFill>
              </a:rPr>
              <a:pPr algn="l"/>
              <a:t>29.04.2026</a:t>
            </a:fld>
            <a:r>
              <a:rPr lang="de-DE" sz="1000" dirty="0">
                <a:solidFill>
                  <a:srgbClr val="808080"/>
                </a:solidFill>
              </a:rPr>
              <a:t> │ </a:t>
            </a:r>
            <a:fld id="{F6823FB8-4AF3-4FA2-BA3E-138F21304E99}" type="slidenum">
              <a:rPr lang="de-DE" sz="1000" smtClean="0">
                <a:solidFill>
                  <a:srgbClr val="808080"/>
                </a:solidFill>
              </a:rPr>
              <a:pPr algn="l"/>
              <a:t>‹#›</a:t>
            </a:fld>
            <a:endParaRPr lang="de-DE" sz="1000" dirty="0">
              <a:solidFill>
                <a:srgbClr val="808080"/>
              </a:solidFill>
            </a:endParaRPr>
          </a:p>
        </p:txBody>
      </p:sp>
      <p:sp>
        <p:nvSpPr>
          <p:cNvPr id="9" name="Rechteck 8">
            <a:extLst>
              <a:ext uri="{FF2B5EF4-FFF2-40B4-BE49-F238E27FC236}">
                <a16:creationId xmlns:a16="http://schemas.microsoft.com/office/drawing/2014/main" id="{17B01421-C5E5-7F5D-ABAF-06D047016457}"/>
              </a:ext>
            </a:extLst>
          </p:cNvPr>
          <p:cNvSpPr/>
          <p:nvPr userDrawn="1"/>
        </p:nvSpPr>
        <p:spPr>
          <a:xfrm>
            <a:off x="6911752" y="4742928"/>
            <a:ext cx="2051944" cy="4005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r"/>
            <a:r>
              <a:rPr lang="de-DE" sz="1000" dirty="0">
                <a:solidFill>
                  <a:srgbClr val="808080"/>
                </a:solidFill>
              </a:rPr>
              <a:t>2-g.com</a:t>
            </a:r>
          </a:p>
        </p:txBody>
      </p:sp>
    </p:spTree>
    <p:extLst>
      <p:ext uri="{BB962C8B-B14F-4D97-AF65-F5344CB8AC3E}">
        <p14:creationId xmlns:p14="http://schemas.microsoft.com/office/powerpoint/2010/main" val="1731651612"/>
      </p:ext>
    </p:extLst>
  </p:cSld>
  <p:clrMapOvr>
    <a:masterClrMapping/>
  </p:clrMapOvr>
  <p:extLst>
    <p:ext uri="{DCECCB84-F9BA-43D5-87BE-67443E8EF086}">
      <p15:sldGuideLst xmlns:p15="http://schemas.microsoft.com/office/powerpoint/2012/main">
        <p15:guide id="1" orient="horz" pos="849" userDrawn="1">
          <p15:clr>
            <a:srgbClr val="FBAE40"/>
          </p15:clr>
        </p15:guide>
        <p15:guide id="2" pos="158" userDrawn="1">
          <p15:clr>
            <a:srgbClr val="FBAE40"/>
          </p15:clr>
        </p15:guide>
        <p15:guide id="3" orient="horz" pos="2935" userDrawn="1">
          <p15:clr>
            <a:srgbClr val="FBAE40"/>
          </p15:clr>
        </p15:guide>
        <p15:guide id="4" pos="560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e_2G">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14" name="Grafik 13" descr="Ein Bild, das Wolke, draußen, Baum, Himmel enthält.&#10;&#10;Automatisch generierte Beschreibung">
            <a:extLst>
              <a:ext uri="{FF2B5EF4-FFF2-40B4-BE49-F238E27FC236}">
                <a16:creationId xmlns:a16="http://schemas.microsoft.com/office/drawing/2014/main" id="{65AB8DE1-93AD-8C5B-12A3-AFF38ECD889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3201"/>
          <a:stretch/>
        </p:blipFill>
        <p:spPr>
          <a:xfrm>
            <a:off x="-1" y="1"/>
            <a:ext cx="9144001" cy="5143499"/>
          </a:xfrm>
          <a:prstGeom prst="rect">
            <a:avLst/>
          </a:prstGeom>
        </p:spPr>
      </p:pic>
      <p:sp>
        <p:nvSpPr>
          <p:cNvPr id="15" name="Rechteck 14">
            <a:extLst>
              <a:ext uri="{FF2B5EF4-FFF2-40B4-BE49-F238E27FC236}">
                <a16:creationId xmlns:a16="http://schemas.microsoft.com/office/drawing/2014/main" id="{271E1944-2BD5-1435-C6B5-F5674C088DFE}"/>
              </a:ext>
            </a:extLst>
          </p:cNvPr>
          <p:cNvSpPr/>
          <p:nvPr userDrawn="1"/>
        </p:nvSpPr>
        <p:spPr>
          <a:xfrm>
            <a:off x="-1" y="2834"/>
            <a:ext cx="9144000" cy="5146579"/>
          </a:xfrm>
          <a:prstGeom prst="rect">
            <a:avLst/>
          </a:prstGeom>
          <a:gradFill flip="none" rotWithShape="1">
            <a:gsLst>
              <a:gs pos="0">
                <a:srgbClr val="CAFFDB">
                  <a:alpha val="89000"/>
                </a:srgbClr>
              </a:gs>
              <a:gs pos="61000">
                <a:schemeClr val="bg1">
                  <a:alpha val="3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54AE7E05-85DE-21FE-E89A-9B8F6F2C358C}"/>
              </a:ext>
            </a:extLst>
          </p:cNvPr>
          <p:cNvSpPr/>
          <p:nvPr userDrawn="1"/>
        </p:nvSpPr>
        <p:spPr>
          <a:xfrm>
            <a:off x="-3" y="-5913"/>
            <a:ext cx="9144002" cy="5146579"/>
          </a:xfrm>
          <a:prstGeom prst="rect">
            <a:avLst/>
          </a:prstGeom>
          <a:gradFill flip="none" rotWithShape="1">
            <a:gsLst>
              <a:gs pos="0">
                <a:schemeClr val="bg1">
                  <a:alpha val="0"/>
                </a:schemeClr>
              </a:gs>
              <a:gs pos="91000">
                <a:schemeClr val="bg1">
                  <a:alpha val="9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descr="Ein Bild, das Text, Schild, Vektorgrafiken enthält.&#10;&#10;Automatisch generierte Beschreibung">
            <a:extLst>
              <a:ext uri="{FF2B5EF4-FFF2-40B4-BE49-F238E27FC236}">
                <a16:creationId xmlns:a16="http://schemas.microsoft.com/office/drawing/2014/main" id="{D2187D68-54F9-8A89-293E-8523482C21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9891" y="244911"/>
            <a:ext cx="973805" cy="630109"/>
          </a:xfrm>
          <a:prstGeom prst="rect">
            <a:avLst/>
          </a:prstGeom>
        </p:spPr>
      </p:pic>
    </p:spTree>
    <p:extLst>
      <p:ext uri="{BB962C8B-B14F-4D97-AF65-F5344CB8AC3E}">
        <p14:creationId xmlns:p14="http://schemas.microsoft.com/office/powerpoint/2010/main" val="13421074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Datumsplatzhalter 3">
            <a:extLst>
              <a:ext uri="{FF2B5EF4-FFF2-40B4-BE49-F238E27FC236}">
                <a16:creationId xmlns:a16="http://schemas.microsoft.com/office/drawing/2014/main" id="{E294691D-C2E6-468A-86C2-073814FAD58B}"/>
              </a:ext>
            </a:extLst>
          </p:cNvPr>
          <p:cNvSpPr>
            <a:spLocks noGrp="1"/>
          </p:cNvSpPr>
          <p:nvPr>
            <p:ph type="dt" sz="half" idx="2"/>
          </p:nvPr>
        </p:nvSpPr>
        <p:spPr>
          <a:xfrm>
            <a:off x="540000" y="4767263"/>
            <a:ext cx="2133600" cy="273844"/>
          </a:xfrm>
          <a:prstGeom prst="rect">
            <a:avLst/>
          </a:prstGeom>
        </p:spPr>
        <p:txBody>
          <a:bodyPr/>
          <a:lstStyle>
            <a:lvl1pPr>
              <a:defRPr sz="1000">
                <a:solidFill>
                  <a:srgbClr val="808080"/>
                </a:solidFill>
              </a:defRPr>
            </a:lvl1pPr>
          </a:lstStyle>
          <a:p>
            <a:fld id="{A76A0B4F-F9B2-4830-98D5-47B6F3B57DD7}" type="datetime1">
              <a:rPr lang="de-DE" smtClean="0"/>
              <a:t>29.04.2026</a:t>
            </a:fld>
            <a:endParaRPr lang="de-DE" dirty="0"/>
          </a:p>
        </p:txBody>
      </p:sp>
      <p:sp>
        <p:nvSpPr>
          <p:cNvPr id="12" name="Foliennummernplatzhalter 4">
            <a:extLst>
              <a:ext uri="{FF2B5EF4-FFF2-40B4-BE49-F238E27FC236}">
                <a16:creationId xmlns:a16="http://schemas.microsoft.com/office/drawing/2014/main" id="{62B9A38D-DF98-4841-B691-07E5F2909B4F}"/>
              </a:ext>
            </a:extLst>
          </p:cNvPr>
          <p:cNvSpPr>
            <a:spLocks noGrp="1"/>
          </p:cNvSpPr>
          <p:nvPr>
            <p:ph type="sldNum" sz="quarter" idx="4"/>
          </p:nvPr>
        </p:nvSpPr>
        <p:spPr>
          <a:xfrm>
            <a:off x="7740352" y="4767263"/>
            <a:ext cx="863648" cy="273844"/>
          </a:xfrm>
          <a:prstGeom prst="rect">
            <a:avLst/>
          </a:prstGeom>
        </p:spPr>
        <p:txBody>
          <a:bodyPr/>
          <a:lstStyle>
            <a:lvl1pPr>
              <a:defRPr sz="1000">
                <a:solidFill>
                  <a:srgbClr val="808080"/>
                </a:solidFill>
              </a:defRPr>
            </a:lvl1pPr>
          </a:lstStyle>
          <a:p>
            <a:fld id="{F6823FB8-4AF3-4FA2-BA3E-138F21304E99}" type="slidenum">
              <a:rPr lang="de-DE" smtClean="0"/>
              <a:pPr/>
              <a:t>‹#›</a:t>
            </a:fld>
            <a:endParaRPr lang="de-DE" dirty="0"/>
          </a:p>
        </p:txBody>
      </p:sp>
      <p:sp>
        <p:nvSpPr>
          <p:cNvPr id="13" name="Fußzeilenplatzhalter 6">
            <a:extLst>
              <a:ext uri="{FF2B5EF4-FFF2-40B4-BE49-F238E27FC236}">
                <a16:creationId xmlns:a16="http://schemas.microsoft.com/office/drawing/2014/main" id="{6F09DC1D-DC4F-4F4A-8B67-CBA6A1F9D6DA}"/>
              </a:ext>
            </a:extLst>
          </p:cNvPr>
          <p:cNvSpPr>
            <a:spLocks noGrp="1"/>
          </p:cNvSpPr>
          <p:nvPr>
            <p:ph type="ftr" sz="quarter" idx="3"/>
          </p:nvPr>
        </p:nvSpPr>
        <p:spPr>
          <a:xfrm>
            <a:off x="3244728" y="4767263"/>
            <a:ext cx="2654544" cy="242267"/>
          </a:xfrm>
          <a:prstGeom prst="rect">
            <a:avLst/>
          </a:prstGeom>
        </p:spPr>
        <p:txBody>
          <a:bodyPr/>
          <a:lstStyle>
            <a:lvl1pPr algn="ctr">
              <a:defRPr sz="1000">
                <a:solidFill>
                  <a:srgbClr val="808080"/>
                </a:solidFill>
              </a:defRPr>
            </a:lvl1pPr>
          </a:lstStyle>
          <a:p>
            <a:r>
              <a:rPr lang="de-DE" dirty="0"/>
              <a:t>2-g.com</a:t>
            </a:r>
          </a:p>
        </p:txBody>
      </p:sp>
    </p:spTree>
    <p:extLst>
      <p:ext uri="{BB962C8B-B14F-4D97-AF65-F5344CB8AC3E}">
        <p14:creationId xmlns:p14="http://schemas.microsoft.com/office/powerpoint/2010/main" val="281962613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5" r:id="rId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idx="4294967295"/>
          </p:nvPr>
        </p:nvSpPr>
        <p:spPr>
          <a:xfrm>
            <a:off x="0" y="2571750"/>
            <a:ext cx="9144000" cy="814140"/>
          </a:xfrm>
          <a:prstGeom prst="rect">
            <a:avLst/>
          </a:prstGeom>
        </p:spPr>
        <p:txBody>
          <a:bodyPr lIns="72000">
            <a:noAutofit/>
          </a:bodyPr>
          <a:lstStyle/>
          <a:p>
            <a:r>
              <a:rPr lang="en-US" b="1" dirty="0">
                <a:solidFill>
                  <a:srgbClr val="58585A"/>
                </a:solidFill>
              </a:rPr>
              <a:t>2G Innovation and </a:t>
            </a:r>
            <a:br>
              <a:rPr lang="en-US" b="1" dirty="0">
                <a:solidFill>
                  <a:srgbClr val="58585A"/>
                </a:solidFill>
              </a:rPr>
            </a:br>
            <a:r>
              <a:rPr lang="en-US" b="1" dirty="0">
                <a:solidFill>
                  <a:srgbClr val="58585A"/>
                </a:solidFill>
              </a:rPr>
              <a:t>Networking Event 2026</a:t>
            </a:r>
          </a:p>
        </p:txBody>
      </p:sp>
    </p:spTree>
    <p:extLst>
      <p:ext uri="{BB962C8B-B14F-4D97-AF65-F5344CB8AC3E}">
        <p14:creationId xmlns:p14="http://schemas.microsoft.com/office/powerpoint/2010/main" val="4191944894"/>
      </p:ext>
    </p:extLst>
  </p:cSld>
  <p:clrMapOvr>
    <a:masterClrMapping/>
  </p:clrMapOvr>
  <mc:AlternateContent xmlns:mc="http://schemas.openxmlformats.org/markup-compatibility/2006" xmlns:p14="http://schemas.microsoft.com/office/powerpoint/2010/main">
    <mc:Choice Requires="p14">
      <p:transition spd="slow" p14:dur="2000" advTm="16413"/>
    </mc:Choice>
    <mc:Fallback xmlns="">
      <p:transition spd="slow" advTm="1641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043B2C7B-99C6-3947-E2CF-2FDEDDF3C1C3}"/>
              </a:ext>
            </a:extLst>
          </p:cNvPr>
          <p:cNvSpPr/>
          <p:nvPr/>
        </p:nvSpPr>
        <p:spPr>
          <a:xfrm>
            <a:off x="4572000" y="1347788"/>
            <a:ext cx="4321175" cy="3311525"/>
          </a:xfrm>
          <a:prstGeom prst="rect">
            <a:avLst/>
          </a:prstGeom>
          <a:solidFill>
            <a:srgbClr val="CAFF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lnSpc>
                <a:spcPct val="115000"/>
              </a:lnSpc>
            </a:pPr>
            <a:r>
              <a:rPr lang="en-US" b="1" kern="0" spc="-28">
                <a:solidFill>
                  <a:srgbClr val="58585A"/>
                </a:solidFill>
                <a:ea typeface="Calibri" pitchFamily="34" charset="-122"/>
                <a:cs typeface="Calibri" pitchFamily="34" charset="-120"/>
              </a:rPr>
              <a:t>Four things you will leave Heek with.</a:t>
            </a:r>
            <a:endParaRPr lang="en-US" dirty="0">
              <a:solidFill>
                <a:srgbClr val="58585A"/>
              </a:solidFill>
            </a:endParaRPr>
          </a:p>
        </p:txBody>
      </p:sp>
      <p:sp>
        <p:nvSpPr>
          <p:cNvPr id="3" name="Inhaltsplatzhalter 2"/>
          <p:cNvSpPr>
            <a:spLocks noGrp="1"/>
          </p:cNvSpPr>
          <p:nvPr>
            <p:ph sz="half" idx="1"/>
          </p:nvPr>
        </p:nvSpPr>
        <p:spPr>
          <a:xfrm>
            <a:off x="250825" y="627534"/>
            <a:ext cx="9001696" cy="377323"/>
          </a:xfrm>
        </p:spPr>
        <p:txBody>
          <a:bodyPr>
            <a:noAutofit/>
          </a:bodyPr>
          <a:lstStyle/>
          <a:p>
            <a:r>
              <a:rPr lang="en-US" sz="2000" dirty="0"/>
              <a:t>Welcome to 2Gether</a:t>
            </a:r>
          </a:p>
        </p:txBody>
      </p:sp>
      <p:sp>
        <p:nvSpPr>
          <p:cNvPr id="6" name="Textfeld 5">
            <a:extLst>
              <a:ext uri="{FF2B5EF4-FFF2-40B4-BE49-F238E27FC236}">
                <a16:creationId xmlns:a16="http://schemas.microsoft.com/office/drawing/2014/main" id="{0C34BCC4-20CD-6E03-ED05-FFBAB1E970FB}"/>
              </a:ext>
            </a:extLst>
          </p:cNvPr>
          <p:cNvSpPr txBox="1"/>
          <p:nvPr/>
        </p:nvSpPr>
        <p:spPr>
          <a:xfrm>
            <a:off x="250825" y="1375747"/>
            <a:ext cx="4321175" cy="3416320"/>
          </a:xfrm>
          <a:prstGeom prst="rect">
            <a:avLst/>
          </a:prstGeom>
          <a:noFill/>
        </p:spPr>
        <p:txBody>
          <a:bodyPr wrap="square">
            <a:spAutoFit/>
          </a:bodyPr>
          <a:lstStyle/>
          <a:p>
            <a:pPr marL="0" indent="0" algn="l">
              <a:buNone/>
            </a:pPr>
            <a:r>
              <a:rPr lang="en-US" sz="1200" b="1" dirty="0">
                <a:solidFill>
                  <a:srgbClr val="58585A"/>
                </a:solidFill>
                <a:latin typeface="+mj-lt"/>
                <a:ea typeface="Calibri" pitchFamily="34" charset="-122"/>
                <a:cs typeface="Calibri" pitchFamily="34" charset="-120"/>
              </a:rPr>
              <a:t>Thank you for accepting our invitation to Heek. Two full days, a working factory, and the people who build, commission and service our fleet. No gloss.</a:t>
            </a:r>
          </a:p>
          <a:p>
            <a:pPr marL="0" indent="0" algn="l">
              <a:buNone/>
            </a:pPr>
            <a:endParaRPr lang="en-US" sz="1200" b="1" dirty="0">
              <a:solidFill>
                <a:srgbClr val="58585A"/>
              </a:solidFill>
              <a:latin typeface="+mj-lt"/>
              <a:ea typeface="Calibri" pitchFamily="34" charset="-122"/>
              <a:cs typeface="Calibri" pitchFamily="34" charset="-120"/>
            </a:endParaRPr>
          </a:p>
          <a:p>
            <a:r>
              <a:rPr lang="en-US" sz="1200" dirty="0">
                <a:solidFill>
                  <a:srgbClr val="58585A"/>
                </a:solidFill>
                <a:latin typeface="+mj-lt"/>
                <a:ea typeface="Calibri" pitchFamily="34" charset="-122"/>
                <a:cs typeface="Calibri" pitchFamily="34" charset="-120"/>
              </a:rPr>
              <a:t>This is how we introduce 2G to the consultants and decision makers shaping the UK energy transition. You will see our engines on the line, our service workshop in flow, and the Green Cube heat pump concept at scale.</a:t>
            </a:r>
          </a:p>
          <a:p>
            <a:endParaRPr lang="en-US" sz="1200" dirty="0">
              <a:solidFill>
                <a:srgbClr val="58585A"/>
              </a:solidFill>
              <a:latin typeface="+mj-lt"/>
              <a:ea typeface="Calibri" pitchFamily="34" charset="-122"/>
              <a:cs typeface="Calibri" pitchFamily="34" charset="-120"/>
            </a:endParaRPr>
          </a:p>
          <a:p>
            <a:r>
              <a:rPr lang="en-US" sz="1200" dirty="0">
                <a:solidFill>
                  <a:srgbClr val="58585A"/>
                </a:solidFill>
                <a:latin typeface="+mj-lt"/>
                <a:ea typeface="Calibri" pitchFamily="34" charset="-122"/>
                <a:cs typeface="Calibri" pitchFamily="34" charset="-120"/>
              </a:rPr>
              <a:t>You will hear from our own engineers on island mode, gas blending and BESS integration, and from external experts on capacity market, gas strategy and project finance.</a:t>
            </a:r>
          </a:p>
          <a:p>
            <a:endParaRPr lang="en-US" sz="1200" dirty="0">
              <a:solidFill>
                <a:srgbClr val="58585A"/>
              </a:solidFill>
              <a:latin typeface="+mj-lt"/>
              <a:ea typeface="Calibri" pitchFamily="34" charset="-122"/>
              <a:cs typeface="Calibri" pitchFamily="34" charset="-120"/>
            </a:endParaRPr>
          </a:p>
          <a:p>
            <a:r>
              <a:rPr lang="en-US" sz="1200" b="1" dirty="0">
                <a:solidFill>
                  <a:srgbClr val="58585A"/>
                </a:solidFill>
                <a:latin typeface="+mj-lt"/>
                <a:ea typeface="Calibri" pitchFamily="34" charset="-122"/>
                <a:cs typeface="Calibri" pitchFamily="34" charset="-120"/>
              </a:rPr>
              <a:t>Expect specifics, not slogans. Ask hard questions. </a:t>
            </a:r>
            <a:endParaRPr lang="en-US" sz="1200" dirty="0">
              <a:solidFill>
                <a:srgbClr val="58585A"/>
              </a:solidFill>
              <a:latin typeface="+mj-lt"/>
            </a:endParaRPr>
          </a:p>
          <a:p>
            <a:endParaRPr lang="en-US" sz="1200" dirty="0">
              <a:solidFill>
                <a:srgbClr val="58585A"/>
              </a:solidFill>
              <a:latin typeface="+mj-lt"/>
            </a:endParaRPr>
          </a:p>
          <a:p>
            <a:endParaRPr lang="en-US" sz="1200" dirty="0">
              <a:solidFill>
                <a:srgbClr val="58585A"/>
              </a:solidFill>
              <a:latin typeface="+mj-lt"/>
            </a:endParaRPr>
          </a:p>
          <a:p>
            <a:pPr marL="0" indent="0" algn="l">
              <a:buNone/>
            </a:pPr>
            <a:endParaRPr lang="en-US" sz="1200" b="1" dirty="0">
              <a:solidFill>
                <a:srgbClr val="58585A"/>
              </a:solidFill>
              <a:latin typeface="+mj-lt"/>
            </a:endParaRPr>
          </a:p>
        </p:txBody>
      </p:sp>
      <p:sp>
        <p:nvSpPr>
          <p:cNvPr id="18" name="Rechteck 17">
            <a:extLst>
              <a:ext uri="{FF2B5EF4-FFF2-40B4-BE49-F238E27FC236}">
                <a16:creationId xmlns:a16="http://schemas.microsoft.com/office/drawing/2014/main" id="{A0C2B7CC-C28D-D866-C307-17B7B44E5CF0}"/>
              </a:ext>
            </a:extLst>
          </p:cNvPr>
          <p:cNvSpPr/>
          <p:nvPr/>
        </p:nvSpPr>
        <p:spPr>
          <a:xfrm>
            <a:off x="4637830" y="1798470"/>
            <a:ext cx="2052000" cy="1349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58585A"/>
                </a:solidFill>
                <a:latin typeface="+mj-lt"/>
                <a:ea typeface="Calibri" pitchFamily="34" charset="-122"/>
                <a:cs typeface="Calibri" pitchFamily="34" charset="-120"/>
              </a:rPr>
              <a:t>A clear view of the UK proposition</a:t>
            </a:r>
            <a:br>
              <a:rPr lang="en-US" sz="1200" b="1" dirty="0">
                <a:solidFill>
                  <a:srgbClr val="58585A"/>
                </a:solidFill>
                <a:latin typeface="+mj-lt"/>
                <a:ea typeface="Calibri" pitchFamily="34" charset="-122"/>
                <a:cs typeface="Calibri" pitchFamily="34" charset="-120"/>
              </a:rPr>
            </a:br>
            <a:r>
              <a:rPr lang="en-US" sz="1200" dirty="0">
                <a:solidFill>
                  <a:schemeClr val="bg1"/>
                </a:solidFill>
                <a:latin typeface="Calibri" pitchFamily="34" charset="0"/>
                <a:ea typeface="Calibri" pitchFamily="34" charset="-122"/>
                <a:cs typeface="Calibri" pitchFamily="34" charset="-120"/>
              </a:rPr>
              <a:t>CHP, heat pumps, financing, turnkey.</a:t>
            </a:r>
            <a:endParaRPr lang="en-US" sz="1200" dirty="0">
              <a:solidFill>
                <a:schemeClr val="bg1"/>
              </a:solidFill>
            </a:endParaRPr>
          </a:p>
          <a:p>
            <a:pPr algn="ctr"/>
            <a:endParaRPr lang="en-US" sz="1200" dirty="0">
              <a:solidFill>
                <a:srgbClr val="58585A"/>
              </a:solidFill>
              <a:latin typeface="+mj-lt"/>
            </a:endParaRPr>
          </a:p>
        </p:txBody>
      </p:sp>
      <p:sp>
        <p:nvSpPr>
          <p:cNvPr id="19" name="Rechteck 18">
            <a:extLst>
              <a:ext uri="{FF2B5EF4-FFF2-40B4-BE49-F238E27FC236}">
                <a16:creationId xmlns:a16="http://schemas.microsoft.com/office/drawing/2014/main" id="{0430CDCA-106D-7AA0-19F7-5084AA335B49}"/>
              </a:ext>
            </a:extLst>
          </p:cNvPr>
          <p:cNvSpPr/>
          <p:nvPr/>
        </p:nvSpPr>
        <p:spPr>
          <a:xfrm>
            <a:off x="6784142" y="1801530"/>
            <a:ext cx="2052000" cy="1349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58585A"/>
                </a:solidFill>
                <a:latin typeface="+mj-lt"/>
                <a:ea typeface="Calibri" pitchFamily="34" charset="-122"/>
                <a:cs typeface="Calibri" pitchFamily="34" charset="-120"/>
              </a:rPr>
              <a:t>Product depth, </a:t>
            </a:r>
          </a:p>
          <a:p>
            <a:pPr algn="ctr"/>
            <a:r>
              <a:rPr lang="en-US" sz="1200" b="1" dirty="0">
                <a:solidFill>
                  <a:srgbClr val="58585A"/>
                </a:solidFill>
                <a:latin typeface="+mj-lt"/>
                <a:ea typeface="Calibri" pitchFamily="34" charset="-122"/>
                <a:cs typeface="Calibri" pitchFamily="34" charset="-120"/>
              </a:rPr>
              <a:t>first-hand</a:t>
            </a:r>
          </a:p>
          <a:p>
            <a:pPr algn="ctr"/>
            <a:r>
              <a:rPr lang="en-US" sz="1200" dirty="0">
                <a:solidFill>
                  <a:srgbClr val="58585A"/>
                </a:solidFill>
                <a:latin typeface="+mj-lt"/>
                <a:ea typeface="Calibri" pitchFamily="34" charset="-122"/>
                <a:cs typeface="Calibri" pitchFamily="34" charset="-120"/>
              </a:rPr>
              <a:t>Manufacture, service, commissioning.</a:t>
            </a:r>
            <a:endParaRPr lang="en-US" sz="1200" dirty="0">
              <a:solidFill>
                <a:srgbClr val="58585A"/>
              </a:solidFill>
              <a:latin typeface="+mj-lt"/>
            </a:endParaRPr>
          </a:p>
        </p:txBody>
      </p:sp>
      <p:sp>
        <p:nvSpPr>
          <p:cNvPr id="20" name="Rechteck 19">
            <a:extLst>
              <a:ext uri="{FF2B5EF4-FFF2-40B4-BE49-F238E27FC236}">
                <a16:creationId xmlns:a16="http://schemas.microsoft.com/office/drawing/2014/main" id="{946230C4-08FC-B52B-7717-224AD8EC62E0}"/>
              </a:ext>
            </a:extLst>
          </p:cNvPr>
          <p:cNvSpPr/>
          <p:nvPr/>
        </p:nvSpPr>
        <p:spPr>
          <a:xfrm>
            <a:off x="4637830" y="3245033"/>
            <a:ext cx="2052000" cy="13493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1200" b="1" dirty="0">
                <a:solidFill>
                  <a:srgbClr val="58585A"/>
                </a:solidFill>
                <a:latin typeface="+mj-lt"/>
                <a:ea typeface="Calibri" pitchFamily="34" charset="-122"/>
                <a:cs typeface="Calibri" pitchFamily="34" charset="-120"/>
              </a:rPr>
              <a:t>Commercial context</a:t>
            </a:r>
          </a:p>
          <a:p>
            <a:pPr>
              <a:lnSpc>
                <a:spcPct val="145000"/>
              </a:lnSpc>
            </a:pPr>
            <a:r>
              <a:rPr lang="en-US" sz="1200" dirty="0">
                <a:solidFill>
                  <a:schemeClr val="bg1"/>
                </a:solidFill>
                <a:latin typeface="Calibri" pitchFamily="34" charset="0"/>
                <a:ea typeface="Calibri" pitchFamily="34" charset="-122"/>
                <a:cs typeface="Calibri" pitchFamily="34" charset="-120"/>
              </a:rPr>
              <a:t>Capacity market, gas strategy, CO</a:t>
            </a:r>
            <a:r>
              <a:rPr lang="en-US" sz="1200" baseline="-25000" dirty="0">
                <a:solidFill>
                  <a:schemeClr val="bg1"/>
                </a:solidFill>
                <a:latin typeface="Calibri" pitchFamily="34" charset="0"/>
                <a:ea typeface="Calibri" pitchFamily="34" charset="-122"/>
                <a:cs typeface="Calibri" pitchFamily="34" charset="-120"/>
              </a:rPr>
              <a:t>2</a:t>
            </a:r>
            <a:r>
              <a:rPr lang="en-US" sz="1200" dirty="0">
                <a:solidFill>
                  <a:schemeClr val="bg1"/>
                </a:solidFill>
                <a:latin typeface="Calibri" pitchFamily="34" charset="0"/>
                <a:ea typeface="Calibri" pitchFamily="34" charset="-122"/>
                <a:cs typeface="Calibri" pitchFamily="34" charset="-120"/>
              </a:rPr>
              <a:t> assessment.</a:t>
            </a:r>
          </a:p>
          <a:p>
            <a:pPr>
              <a:lnSpc>
                <a:spcPct val="145000"/>
              </a:lnSpc>
            </a:pPr>
            <a:endParaRPr lang="en-US" sz="1200" dirty="0">
              <a:solidFill>
                <a:schemeClr val="bg1"/>
              </a:solidFill>
              <a:latin typeface="Calibri" pitchFamily="34" charset="0"/>
              <a:ea typeface="Calibri" pitchFamily="34" charset="-122"/>
              <a:cs typeface="Calibri" pitchFamily="34" charset="-120"/>
            </a:endParaRPr>
          </a:p>
          <a:p>
            <a:pPr algn="ctr">
              <a:lnSpc>
                <a:spcPct val="120000"/>
              </a:lnSpc>
            </a:pPr>
            <a:endParaRPr lang="en-US" sz="1200" dirty="0">
              <a:solidFill>
                <a:srgbClr val="58585A"/>
              </a:solidFill>
              <a:latin typeface="+mj-lt"/>
            </a:endParaRPr>
          </a:p>
        </p:txBody>
      </p:sp>
      <p:sp>
        <p:nvSpPr>
          <p:cNvPr id="21" name="Rechteck 20">
            <a:extLst>
              <a:ext uri="{FF2B5EF4-FFF2-40B4-BE49-F238E27FC236}">
                <a16:creationId xmlns:a16="http://schemas.microsoft.com/office/drawing/2014/main" id="{3846BC06-1B01-A899-D115-7C897402756B}"/>
              </a:ext>
            </a:extLst>
          </p:cNvPr>
          <p:cNvSpPr/>
          <p:nvPr/>
        </p:nvSpPr>
        <p:spPr>
          <a:xfrm>
            <a:off x="6784142" y="3248093"/>
            <a:ext cx="2052000" cy="13493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58585A"/>
                </a:solidFill>
                <a:latin typeface="+mj-lt"/>
                <a:ea typeface="Calibri" pitchFamily="34" charset="-122"/>
                <a:cs typeface="Calibri" pitchFamily="34" charset="-120"/>
              </a:rPr>
              <a:t>Technology you can specify</a:t>
            </a:r>
          </a:p>
          <a:p>
            <a:pPr>
              <a:lnSpc>
                <a:spcPct val="145000"/>
              </a:lnSpc>
            </a:pPr>
            <a:r>
              <a:rPr lang="en-US" sz="1200" dirty="0">
                <a:solidFill>
                  <a:schemeClr val="bg1"/>
                </a:solidFill>
                <a:latin typeface="Calibri" pitchFamily="34" charset="0"/>
                <a:ea typeface="Calibri" pitchFamily="34" charset="-122"/>
                <a:cs typeface="Calibri" pitchFamily="34" charset="-120"/>
              </a:rPr>
              <a:t>Island mode, gas blending, BESS.</a:t>
            </a:r>
          </a:p>
          <a:p>
            <a:pPr>
              <a:lnSpc>
                <a:spcPct val="145000"/>
              </a:lnSpc>
            </a:pPr>
            <a:endParaRPr lang="en-US" sz="1200" dirty="0">
              <a:solidFill>
                <a:schemeClr val="bg1"/>
              </a:solidFill>
              <a:latin typeface="Calibri" pitchFamily="34" charset="0"/>
              <a:ea typeface="Calibri" pitchFamily="34" charset="-122"/>
              <a:cs typeface="Calibri" pitchFamily="34" charset="-120"/>
            </a:endParaRPr>
          </a:p>
          <a:p>
            <a:pPr algn="ctr"/>
            <a:endParaRPr lang="en-US" sz="1200" b="1" dirty="0">
              <a:solidFill>
                <a:srgbClr val="58585A"/>
              </a:solidFill>
              <a:latin typeface="+mj-lt"/>
              <a:ea typeface="Calibri" pitchFamily="34" charset="-122"/>
              <a:cs typeface="Calibri" pitchFamily="34" charset="-120"/>
            </a:endParaRPr>
          </a:p>
        </p:txBody>
      </p:sp>
      <p:sp>
        <p:nvSpPr>
          <p:cNvPr id="22" name="Rechteck 21">
            <a:extLst>
              <a:ext uri="{FF2B5EF4-FFF2-40B4-BE49-F238E27FC236}">
                <a16:creationId xmlns:a16="http://schemas.microsoft.com/office/drawing/2014/main" id="{D088A8FB-E828-7520-B5CB-EF3F47C9284A}"/>
              </a:ext>
            </a:extLst>
          </p:cNvPr>
          <p:cNvSpPr/>
          <p:nvPr/>
        </p:nvSpPr>
        <p:spPr>
          <a:xfrm>
            <a:off x="4639715" y="1801530"/>
            <a:ext cx="2052000" cy="13493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58585A"/>
                </a:solidFill>
                <a:latin typeface="+mj-lt"/>
                <a:ea typeface="Calibri" pitchFamily="34" charset="-122"/>
                <a:cs typeface="Calibri" pitchFamily="34" charset="-120"/>
              </a:rPr>
              <a:t>A clear view of the UK proposition</a:t>
            </a:r>
            <a:br>
              <a:rPr lang="en-US" sz="1200" b="1" dirty="0">
                <a:solidFill>
                  <a:srgbClr val="58585A"/>
                </a:solidFill>
                <a:latin typeface="+mj-lt"/>
                <a:ea typeface="Calibri" pitchFamily="34" charset="-122"/>
                <a:cs typeface="Calibri" pitchFamily="34" charset="-120"/>
              </a:rPr>
            </a:br>
            <a:r>
              <a:rPr lang="en-US" sz="1200" dirty="0">
                <a:solidFill>
                  <a:srgbClr val="58585A"/>
                </a:solidFill>
                <a:latin typeface="+mj-lt"/>
                <a:ea typeface="Calibri" pitchFamily="34" charset="-122"/>
                <a:cs typeface="Calibri" pitchFamily="34" charset="-120"/>
              </a:rPr>
              <a:t>CHP, heat pumps, financing, turnkey.</a:t>
            </a:r>
            <a:endParaRPr lang="en-US" sz="1200" dirty="0">
              <a:solidFill>
                <a:srgbClr val="58585A"/>
              </a:solidFill>
              <a:latin typeface="+mj-lt"/>
            </a:endParaRPr>
          </a:p>
        </p:txBody>
      </p:sp>
      <p:sp>
        <p:nvSpPr>
          <p:cNvPr id="23" name="Rechteck 22">
            <a:extLst>
              <a:ext uri="{FF2B5EF4-FFF2-40B4-BE49-F238E27FC236}">
                <a16:creationId xmlns:a16="http://schemas.microsoft.com/office/drawing/2014/main" id="{FE391979-D540-91C2-DDBD-AE89F35731BD}"/>
              </a:ext>
            </a:extLst>
          </p:cNvPr>
          <p:cNvSpPr/>
          <p:nvPr/>
        </p:nvSpPr>
        <p:spPr>
          <a:xfrm>
            <a:off x="4639715" y="3248093"/>
            <a:ext cx="2052000" cy="13493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58585A"/>
                </a:solidFill>
                <a:latin typeface="+mj-lt"/>
                <a:ea typeface="Calibri" pitchFamily="34" charset="-122"/>
                <a:cs typeface="Calibri" pitchFamily="34" charset="-120"/>
              </a:rPr>
              <a:t>Commercial context</a:t>
            </a:r>
          </a:p>
          <a:p>
            <a:pPr algn="ctr"/>
            <a:r>
              <a:rPr lang="en-US" sz="1200" dirty="0">
                <a:solidFill>
                  <a:srgbClr val="58585A"/>
                </a:solidFill>
                <a:latin typeface="+mj-lt"/>
                <a:ea typeface="Calibri" pitchFamily="34" charset="-122"/>
                <a:cs typeface="Calibri" pitchFamily="34" charset="-120"/>
              </a:rPr>
              <a:t>Capacity market, gas strategy, CO</a:t>
            </a:r>
            <a:r>
              <a:rPr lang="en-US" sz="1200" baseline="-25000" dirty="0">
                <a:solidFill>
                  <a:srgbClr val="58585A"/>
                </a:solidFill>
                <a:latin typeface="+mj-lt"/>
                <a:ea typeface="Calibri" pitchFamily="34" charset="-122"/>
                <a:cs typeface="Calibri" pitchFamily="34" charset="-120"/>
              </a:rPr>
              <a:t>2</a:t>
            </a:r>
            <a:r>
              <a:rPr lang="en-US" sz="1200" dirty="0">
                <a:solidFill>
                  <a:srgbClr val="58585A"/>
                </a:solidFill>
                <a:latin typeface="+mj-lt"/>
                <a:ea typeface="Calibri" pitchFamily="34" charset="-122"/>
                <a:cs typeface="Calibri" pitchFamily="34" charset="-120"/>
              </a:rPr>
              <a:t> assessment.</a:t>
            </a:r>
            <a:endParaRPr lang="en-US" sz="1200" dirty="0">
              <a:solidFill>
                <a:srgbClr val="58585A"/>
              </a:solidFill>
              <a:latin typeface="+mj-lt"/>
            </a:endParaRPr>
          </a:p>
        </p:txBody>
      </p:sp>
      <p:sp>
        <p:nvSpPr>
          <p:cNvPr id="24" name="Rechteck 23">
            <a:extLst>
              <a:ext uri="{FF2B5EF4-FFF2-40B4-BE49-F238E27FC236}">
                <a16:creationId xmlns:a16="http://schemas.microsoft.com/office/drawing/2014/main" id="{1E845915-EC9F-1B5E-CF78-C058443C739A}"/>
              </a:ext>
            </a:extLst>
          </p:cNvPr>
          <p:cNvSpPr/>
          <p:nvPr/>
        </p:nvSpPr>
        <p:spPr>
          <a:xfrm>
            <a:off x="6786027" y="3251153"/>
            <a:ext cx="2052000" cy="13493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58585A"/>
                </a:solidFill>
                <a:latin typeface="+mj-lt"/>
                <a:ea typeface="Calibri" pitchFamily="34" charset="-122"/>
                <a:cs typeface="Calibri" pitchFamily="34" charset="-120"/>
              </a:rPr>
              <a:t>Technology you can specify</a:t>
            </a:r>
          </a:p>
          <a:p>
            <a:pPr algn="ctr"/>
            <a:r>
              <a:rPr lang="en-US" sz="1200" dirty="0">
                <a:solidFill>
                  <a:srgbClr val="58585A"/>
                </a:solidFill>
                <a:latin typeface="+mj-lt"/>
                <a:ea typeface="Calibri" pitchFamily="34" charset="-122"/>
                <a:cs typeface="Calibri" pitchFamily="34" charset="-120"/>
              </a:rPr>
              <a:t>Island mode, gas blending, BESS.</a:t>
            </a:r>
            <a:endParaRPr lang="en-US" sz="1200" b="1" dirty="0">
              <a:solidFill>
                <a:srgbClr val="58585A"/>
              </a:solidFill>
              <a:latin typeface="+mj-lt"/>
              <a:ea typeface="Calibri" pitchFamily="34" charset="-122"/>
              <a:cs typeface="Calibri" pitchFamily="34" charset="-120"/>
            </a:endParaRPr>
          </a:p>
        </p:txBody>
      </p:sp>
    </p:spTree>
    <p:extLst>
      <p:ext uri="{BB962C8B-B14F-4D97-AF65-F5344CB8AC3E}">
        <p14:creationId xmlns:p14="http://schemas.microsoft.com/office/powerpoint/2010/main" val="145325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99BB81D-7D53-82CF-3A92-F2EEF5ED39F3}"/>
              </a:ext>
            </a:extLst>
          </p:cNvPr>
          <p:cNvSpPr>
            <a:spLocks noGrp="1"/>
          </p:cNvSpPr>
          <p:nvPr>
            <p:ph sz="half" idx="1"/>
          </p:nvPr>
        </p:nvSpPr>
        <p:spPr/>
        <p:txBody>
          <a:bodyPr/>
          <a:lstStyle/>
          <a:p>
            <a:r>
              <a:rPr lang="en-US" dirty="0"/>
              <a:t>Arrival, Welcome and a Tour of the Works</a:t>
            </a:r>
          </a:p>
          <a:p>
            <a:endParaRPr lang="de-DE" dirty="0"/>
          </a:p>
        </p:txBody>
      </p:sp>
      <p:graphicFrame>
        <p:nvGraphicFramePr>
          <p:cNvPr id="3" name="Tabelle 2">
            <a:extLst>
              <a:ext uri="{FF2B5EF4-FFF2-40B4-BE49-F238E27FC236}">
                <a16:creationId xmlns:a16="http://schemas.microsoft.com/office/drawing/2014/main" id="{99EFA7AD-0D75-D712-A891-C5EADDEEFBF8}"/>
              </a:ext>
            </a:extLst>
          </p:cNvPr>
          <p:cNvGraphicFramePr>
            <a:graphicFrameLocks noGrp="1"/>
          </p:cNvGraphicFramePr>
          <p:nvPr>
            <p:extLst>
              <p:ext uri="{D42A27DB-BD31-4B8C-83A1-F6EECF244321}">
                <p14:modId xmlns:p14="http://schemas.microsoft.com/office/powerpoint/2010/main" val="3288060952"/>
              </p:ext>
            </p:extLst>
          </p:nvPr>
        </p:nvGraphicFramePr>
        <p:xfrm>
          <a:off x="251520" y="1347787"/>
          <a:ext cx="8352928" cy="3311528"/>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1121686945"/>
                    </a:ext>
                  </a:extLst>
                </a:gridCol>
                <a:gridCol w="3456384">
                  <a:extLst>
                    <a:ext uri="{9D8B030D-6E8A-4147-A177-3AD203B41FA5}">
                      <a16:colId xmlns:a16="http://schemas.microsoft.com/office/drawing/2014/main" val="606536143"/>
                    </a:ext>
                  </a:extLst>
                </a:gridCol>
                <a:gridCol w="3888432">
                  <a:extLst>
                    <a:ext uri="{9D8B030D-6E8A-4147-A177-3AD203B41FA5}">
                      <a16:colId xmlns:a16="http://schemas.microsoft.com/office/drawing/2014/main" val="1803995348"/>
                    </a:ext>
                  </a:extLst>
                </a:gridCol>
              </a:tblGrid>
              <a:tr h="301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58585A"/>
                          </a:solidFill>
                          <a:latin typeface="+mj-lt"/>
                        </a:rPr>
                        <a:t>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F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200" b="1" dirty="0">
                          <a:solidFill>
                            <a:srgbClr val="58585A"/>
                          </a:solidFill>
                          <a:latin typeface="+mj-lt"/>
                        </a:rPr>
                        <a:t>Programme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F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58585A"/>
                          </a:solidFill>
                          <a:latin typeface="+mj-lt"/>
                        </a:rPr>
                        <a:t>Info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FDB"/>
                    </a:solidFill>
                  </a:tcPr>
                </a:tc>
                <a:extLst>
                  <a:ext uri="{0D108BD9-81ED-4DB2-BD59-A6C34878D82A}">
                    <a16:rowId xmlns:a16="http://schemas.microsoft.com/office/drawing/2014/main" val="4186167"/>
                  </a:ext>
                </a:extLst>
              </a:tr>
              <a:tr h="4515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0" spc="-14" dirty="0">
                          <a:solidFill>
                            <a:srgbClr val="58585A"/>
                          </a:solidFill>
                          <a:latin typeface="+mj-lt"/>
                          <a:ea typeface="JetBrains Mono" pitchFamily="34" charset="-122"/>
                          <a:cs typeface="JetBrains Mono" pitchFamily="34" charset="-120"/>
                        </a:rPr>
                        <a:t>12:00</a:t>
                      </a:r>
                      <a:endParaRPr lang="en-US" sz="1200" b="1"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8585A"/>
                          </a:solidFill>
                          <a:latin typeface="+mj-lt"/>
                          <a:ea typeface="Calibri" pitchFamily="34" charset="-122"/>
                          <a:cs typeface="Calibri" pitchFamily="34" charset="-120"/>
                        </a:rPr>
                        <a:t>Shuttle transfers from Dusseldorf </a:t>
                      </a:r>
                      <a:endParaRPr lang="de-DE" sz="1200" b="1"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rgbClr val="58585A"/>
                          </a:solidFill>
                          <a:latin typeface="+mj-lt"/>
                          <a:ea typeface="Calibri" pitchFamily="34" charset="-122"/>
                          <a:cs typeface="Calibri" pitchFamily="34" charset="-120"/>
                        </a:rPr>
                        <a:t>2G shuttle to Heek. </a:t>
                      </a:r>
                      <a:br>
                        <a:rPr lang="en-US" sz="1050" b="0" dirty="0">
                          <a:solidFill>
                            <a:srgbClr val="58585A"/>
                          </a:solidFill>
                          <a:latin typeface="+mj-lt"/>
                          <a:ea typeface="Calibri" pitchFamily="34" charset="-122"/>
                          <a:cs typeface="Calibri" pitchFamily="34" charset="-120"/>
                        </a:rPr>
                      </a:br>
                      <a:r>
                        <a:rPr lang="en-US" sz="1050" b="0" dirty="0">
                          <a:solidFill>
                            <a:srgbClr val="58585A"/>
                          </a:solidFill>
                          <a:latin typeface="+mj-lt"/>
                          <a:ea typeface="Calibri" pitchFamily="34" charset="-122"/>
                          <a:cs typeface="Calibri" pitchFamily="34" charset="-120"/>
                        </a:rPr>
                        <a:t>Pickup times to be confirmed</a:t>
                      </a:r>
                      <a:endParaRPr lang="en-US" sz="1050" b="0"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5342652"/>
                  </a:ext>
                </a:extLst>
              </a:tr>
              <a:tr h="301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0" spc="-14" dirty="0">
                          <a:solidFill>
                            <a:srgbClr val="58585A"/>
                          </a:solidFill>
                          <a:latin typeface="+mj-lt"/>
                          <a:ea typeface="JetBrains Mono" pitchFamily="34" charset="-122"/>
                          <a:cs typeface="JetBrains Mono" pitchFamily="34" charset="-120"/>
                        </a:rPr>
                        <a:t>14:00</a:t>
                      </a:r>
                      <a:endParaRPr lang="de-DE" sz="1200" b="1"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8585A"/>
                          </a:solidFill>
                          <a:latin typeface="+mj-lt"/>
                          <a:ea typeface="Calibri" pitchFamily="34" charset="-122"/>
                          <a:cs typeface="Calibri" pitchFamily="34" charset="-120"/>
                        </a:rPr>
                        <a:t>Welcome at 2Gether</a:t>
                      </a:r>
                      <a:endParaRPr lang="en-US" sz="1200" b="1"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rgbClr val="58585A"/>
                          </a:solidFill>
                          <a:latin typeface="+mj-lt"/>
                          <a:ea typeface="Calibri" pitchFamily="34" charset="-122"/>
                          <a:cs typeface="Calibri" pitchFamily="34" charset="-120"/>
                        </a:rPr>
                        <a:t>Coffee, snacks and informal arrival</a:t>
                      </a:r>
                      <a:endParaRPr lang="en-US" sz="1050" b="0"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603216"/>
                  </a:ext>
                </a:extLst>
              </a:tr>
              <a:tr h="4515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0" spc="-14" dirty="0">
                          <a:solidFill>
                            <a:srgbClr val="58585A"/>
                          </a:solidFill>
                          <a:latin typeface="+mj-lt"/>
                          <a:ea typeface="JetBrains Mono" pitchFamily="34" charset="-122"/>
                          <a:cs typeface="JetBrains Mono" pitchFamily="34" charset="-120"/>
                        </a:rPr>
                        <a:t>14:30</a:t>
                      </a:r>
                      <a:endParaRPr lang="en-US" sz="1200" b="1"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8585A"/>
                          </a:solidFill>
                          <a:latin typeface="+mj-lt"/>
                          <a:ea typeface="Calibri" pitchFamily="34" charset="-122"/>
                          <a:cs typeface="Calibri" pitchFamily="34" charset="-120"/>
                        </a:rPr>
                        <a:t>Welcome and introduction to 2G</a:t>
                      </a:r>
                      <a:endParaRPr lang="en-US" sz="1200" b="1"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rgbClr val="58585A"/>
                          </a:solidFill>
                          <a:latin typeface="+mj-lt"/>
                          <a:ea typeface="Calibri" pitchFamily="34" charset="-122"/>
                          <a:cs typeface="Calibri" pitchFamily="34" charset="-120"/>
                        </a:rPr>
                        <a:t>Mark Holtmann, 2G Energy UK </a:t>
                      </a:r>
                      <a:br>
                        <a:rPr lang="en-US" sz="1050" b="0" dirty="0">
                          <a:solidFill>
                            <a:srgbClr val="58585A"/>
                          </a:solidFill>
                          <a:latin typeface="+mj-lt"/>
                          <a:ea typeface="Calibri" pitchFamily="34" charset="-122"/>
                          <a:cs typeface="Calibri" pitchFamily="34" charset="-120"/>
                        </a:rPr>
                      </a:br>
                      <a:r>
                        <a:rPr lang="en-US" sz="1050" b="0" dirty="0">
                          <a:solidFill>
                            <a:srgbClr val="58585A"/>
                          </a:solidFill>
                          <a:latin typeface="+mj-lt"/>
                          <a:ea typeface="Calibri" pitchFamily="34" charset="-122"/>
                          <a:cs typeface="Calibri" pitchFamily="34" charset="-120"/>
                        </a:rPr>
                        <a:t>20 min + 10 min Q&amp;A</a:t>
                      </a:r>
                      <a:endParaRPr lang="en-US" sz="1050" b="0"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7477310"/>
                  </a:ext>
                </a:extLst>
              </a:tr>
              <a:tr h="4515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0" spc="-14" dirty="0">
                          <a:solidFill>
                            <a:srgbClr val="58585A"/>
                          </a:solidFill>
                          <a:latin typeface="+mj-lt"/>
                          <a:ea typeface="JetBrains Mono" pitchFamily="34" charset="-122"/>
                          <a:cs typeface="JetBrains Mono" pitchFamily="34" charset="-120"/>
                        </a:rPr>
                        <a:t>15:00</a:t>
                      </a:r>
                      <a:endParaRPr lang="en-US" sz="1200" b="1"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8585A"/>
                          </a:solidFill>
                          <a:latin typeface="+mj-lt"/>
                          <a:ea typeface="Calibri" pitchFamily="34" charset="-122"/>
                          <a:cs typeface="Calibri" pitchFamily="34" charset="-120"/>
                        </a:rPr>
                        <a:t>Capacity market and frequency response</a:t>
                      </a:r>
                      <a:endParaRPr lang="en-US" sz="1200" b="1"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rgbClr val="58585A"/>
                          </a:solidFill>
                          <a:latin typeface="+mj-lt"/>
                          <a:ea typeface="Calibri" pitchFamily="34" charset="-122"/>
                          <a:cs typeface="Calibri" pitchFamily="34" charset="-120"/>
                        </a:rPr>
                        <a:t>Ian Capper, ENEL </a:t>
                      </a:r>
                      <a:br>
                        <a:rPr lang="en-US" sz="1050" b="0" dirty="0">
                          <a:solidFill>
                            <a:srgbClr val="58585A"/>
                          </a:solidFill>
                          <a:latin typeface="+mj-lt"/>
                          <a:ea typeface="Calibri" pitchFamily="34" charset="-122"/>
                          <a:cs typeface="Calibri" pitchFamily="34" charset="-120"/>
                        </a:rPr>
                      </a:br>
                      <a:r>
                        <a:rPr lang="en-US" sz="1050" b="0" dirty="0">
                          <a:solidFill>
                            <a:srgbClr val="58585A"/>
                          </a:solidFill>
                          <a:latin typeface="+mj-lt"/>
                          <a:ea typeface="Calibri" pitchFamily="34" charset="-122"/>
                          <a:cs typeface="Calibri" pitchFamily="34" charset="-120"/>
                        </a:rPr>
                        <a:t>20 min + 10 min Q&amp;A</a:t>
                      </a:r>
                      <a:endParaRPr lang="en-US" sz="1050" b="0"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1927610"/>
                  </a:ext>
                </a:extLst>
              </a:tr>
              <a:tr h="4515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0" spc="-14" dirty="0">
                          <a:solidFill>
                            <a:srgbClr val="58585A"/>
                          </a:solidFill>
                          <a:latin typeface="+mj-lt"/>
                          <a:ea typeface="JetBrains Mono" pitchFamily="34" charset="-122"/>
                          <a:cs typeface="JetBrains Mono" pitchFamily="34" charset="-120"/>
                        </a:rPr>
                        <a:t>15:30</a:t>
                      </a:r>
                      <a:endParaRPr lang="de-DE" sz="1200" b="1"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8585A"/>
                          </a:solidFill>
                          <a:latin typeface="+mj-lt"/>
                          <a:ea typeface="Calibri" pitchFamily="34" charset="-122"/>
                          <a:cs typeface="Calibri" pitchFamily="34" charset="-120"/>
                        </a:rPr>
                        <a:t>CHPQA, CCL and CPS considerations</a:t>
                      </a:r>
                      <a:endParaRPr lang="en-US" sz="1200" b="1"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rgbClr val="58585A"/>
                          </a:solidFill>
                          <a:latin typeface="+mj-lt"/>
                          <a:ea typeface="Calibri" pitchFamily="34" charset="-122"/>
                          <a:cs typeface="Calibri" pitchFamily="34" charset="-120"/>
                        </a:rPr>
                        <a:t>NowThenEnergy, Tim Pratt </a:t>
                      </a:r>
                      <a:br>
                        <a:rPr lang="en-US" sz="1050" b="0" dirty="0">
                          <a:solidFill>
                            <a:srgbClr val="58585A"/>
                          </a:solidFill>
                          <a:latin typeface="+mj-lt"/>
                          <a:ea typeface="Calibri" pitchFamily="34" charset="-122"/>
                          <a:cs typeface="Calibri" pitchFamily="34" charset="-120"/>
                        </a:rPr>
                      </a:br>
                      <a:r>
                        <a:rPr lang="en-US" sz="1050" b="0" dirty="0">
                          <a:solidFill>
                            <a:srgbClr val="58585A"/>
                          </a:solidFill>
                          <a:latin typeface="+mj-lt"/>
                          <a:ea typeface="Calibri" pitchFamily="34" charset="-122"/>
                          <a:cs typeface="Calibri" pitchFamily="34" charset="-120"/>
                        </a:rPr>
                        <a:t>20 min + 10 min Q&amp;A</a:t>
                      </a:r>
                      <a:endParaRPr lang="en-US" sz="1050" b="0"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0101880"/>
                  </a:ext>
                </a:extLst>
              </a:tr>
              <a:tr h="301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0" spc="-14" dirty="0">
                          <a:solidFill>
                            <a:srgbClr val="58585A"/>
                          </a:solidFill>
                          <a:latin typeface="+mj-lt"/>
                          <a:ea typeface="JetBrains Mono" pitchFamily="34" charset="-122"/>
                          <a:cs typeface="JetBrains Mono" pitchFamily="34" charset="-120"/>
                        </a:rPr>
                        <a:t>16:00</a:t>
                      </a:r>
                      <a:endParaRPr lang="en-US" sz="1200" b="1"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8585A"/>
                          </a:solidFill>
                          <a:latin typeface="+mj-lt"/>
                          <a:ea typeface="Calibri" pitchFamily="34" charset="-122"/>
                          <a:cs typeface="Calibri" pitchFamily="34" charset="-120"/>
                        </a:rPr>
                        <a:t>Company tour and service workshop</a:t>
                      </a:r>
                      <a:endParaRPr lang="en-US" sz="1200" b="1"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rgbClr val="58585A"/>
                          </a:solidFill>
                          <a:latin typeface="+mj-lt"/>
                          <a:ea typeface="Calibri" pitchFamily="34" charset="-122"/>
                          <a:cs typeface="Calibri" pitchFamily="34" charset="-120"/>
                        </a:rPr>
                        <a:t>Works floor, closing with refreshments</a:t>
                      </a:r>
                      <a:endParaRPr lang="en-US" sz="1050" b="0"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426979"/>
                  </a:ext>
                </a:extLst>
              </a:tr>
              <a:tr h="301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0" spc="-14" dirty="0">
                          <a:solidFill>
                            <a:srgbClr val="58585A"/>
                          </a:solidFill>
                          <a:latin typeface="+mj-lt"/>
                        </a:rPr>
                        <a:t>18:00</a:t>
                      </a:r>
                      <a:endParaRPr lang="en-US" sz="1200" b="1"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8585A"/>
                          </a:solidFill>
                          <a:latin typeface="+mj-lt"/>
                          <a:ea typeface="Calibri" pitchFamily="34" charset="-122"/>
                          <a:cs typeface="Calibri" pitchFamily="34" charset="-120"/>
                        </a:rPr>
                        <a:t>Tractor-drawn wagon to the hotel</a:t>
                      </a:r>
                      <a:endParaRPr lang="en-US" sz="1200" b="1"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rgbClr val="58585A"/>
                          </a:solidFill>
                          <a:latin typeface="+mj-lt"/>
                          <a:ea typeface="Calibri" pitchFamily="34" charset="-122"/>
                          <a:cs typeface="Calibri" pitchFamily="34" charset="-120"/>
                        </a:rPr>
                        <a:t>Countryside route through Heek</a:t>
                      </a:r>
                      <a:endParaRPr lang="en-US" sz="1050" b="0"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5692223"/>
                  </a:ext>
                </a:extLst>
              </a:tr>
              <a:tr h="301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0" spc="-14" dirty="0">
                          <a:solidFill>
                            <a:srgbClr val="58585A"/>
                          </a:solidFill>
                          <a:latin typeface="+mj-lt"/>
                          <a:ea typeface="JetBrains Mono" pitchFamily="34" charset="-122"/>
                          <a:cs typeface="JetBrains Mono" pitchFamily="34" charset="-120"/>
                        </a:rPr>
                        <a:t>20:00</a:t>
                      </a:r>
                      <a:endParaRPr lang="en-US" sz="1200" b="1"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58585A"/>
                          </a:solidFill>
                          <a:latin typeface="+mj-lt"/>
                          <a:ea typeface="Calibri" pitchFamily="34" charset="-122"/>
                          <a:cs typeface="Calibri" pitchFamily="34" charset="-120"/>
                        </a:rPr>
                        <a:t>Dinner and open bar at the hotel</a:t>
                      </a:r>
                      <a:endParaRPr lang="en-US" sz="1200" b="1"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rgbClr val="58585A"/>
                          </a:solidFill>
                          <a:latin typeface="+mj-lt"/>
                          <a:ea typeface="Calibri" pitchFamily="34" charset="-122"/>
                          <a:cs typeface="Calibri" pitchFamily="34" charset="-120"/>
                        </a:rPr>
                        <a:t>Informal conversations with the 2G team</a:t>
                      </a:r>
                      <a:endParaRPr lang="en-US" sz="1050" b="0" dirty="0">
                        <a:solidFill>
                          <a:srgbClr val="58585A"/>
                        </a:solidFill>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1682266"/>
                  </a:ext>
                </a:extLst>
              </a:tr>
            </a:tbl>
          </a:graphicData>
        </a:graphic>
      </p:graphicFrame>
    </p:spTree>
    <p:extLst>
      <p:ext uri="{BB962C8B-B14F-4D97-AF65-F5344CB8AC3E}">
        <p14:creationId xmlns:p14="http://schemas.microsoft.com/office/powerpoint/2010/main" val="345934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A2FCC5-F73C-EDCB-8F2F-ACBF985A1B88}"/>
            </a:ext>
          </a:extLst>
        </p:cNvPr>
        <p:cNvGrpSpPr/>
        <p:nvPr/>
      </p:nvGrpSpPr>
      <p:grpSpPr>
        <a:xfrm>
          <a:off x="0" y="0"/>
          <a:ext cx="0" cy="0"/>
          <a:chOff x="0" y="0"/>
          <a:chExt cx="0" cy="0"/>
        </a:xfrm>
      </p:grpSpPr>
      <p:sp>
        <p:nvSpPr>
          <p:cNvPr id="2" name="Inhaltsplatzhalter 1">
            <a:extLst>
              <a:ext uri="{FF2B5EF4-FFF2-40B4-BE49-F238E27FC236}">
                <a16:creationId xmlns:a16="http://schemas.microsoft.com/office/drawing/2014/main" id="{BF3A295E-53D5-05D8-52E6-3362AA2B2C53}"/>
              </a:ext>
            </a:extLst>
          </p:cNvPr>
          <p:cNvSpPr>
            <a:spLocks noGrp="1"/>
          </p:cNvSpPr>
          <p:nvPr>
            <p:ph sz="half" idx="1"/>
          </p:nvPr>
        </p:nvSpPr>
        <p:spPr/>
        <p:txBody>
          <a:bodyPr/>
          <a:lstStyle/>
          <a:p>
            <a:r>
              <a:rPr lang="en-US" dirty="0"/>
              <a:t>Arrival, Welcome and a Tour of the Works</a:t>
            </a:r>
          </a:p>
          <a:p>
            <a:endParaRPr lang="de-DE" dirty="0"/>
          </a:p>
        </p:txBody>
      </p:sp>
      <p:graphicFrame>
        <p:nvGraphicFramePr>
          <p:cNvPr id="3" name="Tabelle 2">
            <a:extLst>
              <a:ext uri="{FF2B5EF4-FFF2-40B4-BE49-F238E27FC236}">
                <a16:creationId xmlns:a16="http://schemas.microsoft.com/office/drawing/2014/main" id="{62950D28-E747-8866-33DE-39ABFA4EB656}"/>
              </a:ext>
            </a:extLst>
          </p:cNvPr>
          <p:cNvGraphicFramePr>
            <a:graphicFrameLocks noGrp="1"/>
          </p:cNvGraphicFramePr>
          <p:nvPr>
            <p:extLst>
              <p:ext uri="{D42A27DB-BD31-4B8C-83A1-F6EECF244321}">
                <p14:modId xmlns:p14="http://schemas.microsoft.com/office/powerpoint/2010/main" val="3240592753"/>
              </p:ext>
            </p:extLst>
          </p:nvPr>
        </p:nvGraphicFramePr>
        <p:xfrm>
          <a:off x="251520" y="1347787"/>
          <a:ext cx="8352928" cy="3311524"/>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1121686945"/>
                    </a:ext>
                  </a:extLst>
                </a:gridCol>
                <a:gridCol w="3456384">
                  <a:extLst>
                    <a:ext uri="{9D8B030D-6E8A-4147-A177-3AD203B41FA5}">
                      <a16:colId xmlns:a16="http://schemas.microsoft.com/office/drawing/2014/main" val="606536143"/>
                    </a:ext>
                  </a:extLst>
                </a:gridCol>
                <a:gridCol w="3888432">
                  <a:extLst>
                    <a:ext uri="{9D8B030D-6E8A-4147-A177-3AD203B41FA5}">
                      <a16:colId xmlns:a16="http://schemas.microsoft.com/office/drawing/2014/main" val="1803995348"/>
                    </a:ext>
                  </a:extLst>
                </a:gridCol>
              </a:tblGrid>
              <a:tr h="3127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58585A"/>
                          </a:solidFill>
                          <a:latin typeface="+mn-lt"/>
                        </a:rPr>
                        <a:t>Time</a:t>
                      </a:r>
                      <a:endParaRPr lang="en-US" sz="1100" b="1"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F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dirty="0">
                          <a:solidFill>
                            <a:srgbClr val="58585A"/>
                          </a:solidFill>
                          <a:latin typeface="+mn-lt"/>
                        </a:rPr>
                        <a:t>Programme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F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58585A"/>
                          </a:solidFill>
                          <a:latin typeface="+mn-lt"/>
                        </a:rPr>
                        <a:t>Info</a:t>
                      </a:r>
                      <a:endParaRPr lang="en-US" sz="1100" b="1"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FDB"/>
                    </a:solidFill>
                  </a:tcPr>
                </a:tc>
                <a:extLst>
                  <a:ext uri="{0D108BD9-81ED-4DB2-BD59-A6C34878D82A}">
                    <a16:rowId xmlns:a16="http://schemas.microsoft.com/office/drawing/2014/main" val="4186167"/>
                  </a:ext>
                </a:extLst>
              </a:tr>
              <a:tr h="3127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spc="-14" dirty="0">
                          <a:solidFill>
                            <a:srgbClr val="58585A"/>
                          </a:solidFill>
                          <a:latin typeface="+mn-lt"/>
                          <a:ea typeface="JetBrains Mono" pitchFamily="34" charset="-122"/>
                          <a:cs typeface="JetBrains Mono" pitchFamily="34" charset="-120"/>
                        </a:rPr>
                        <a:t>09:00</a:t>
                      </a:r>
                      <a:endParaRPr lang="en-US" sz="1100" b="1"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lnSpc>
                          <a:spcPct val="100000"/>
                        </a:lnSpc>
                        <a:buNone/>
                      </a:pPr>
                      <a:r>
                        <a:rPr lang="en-US" sz="1100" b="1" dirty="0">
                          <a:solidFill>
                            <a:srgbClr val="58585A"/>
                          </a:solidFill>
                          <a:latin typeface="+mn-lt"/>
                          <a:ea typeface="Calibri" pitchFamily="34" charset="-122"/>
                          <a:cs typeface="Calibri" pitchFamily="34" charset="-120"/>
                        </a:rPr>
                        <a:t>Welcome and framing the day</a:t>
                      </a:r>
                      <a:endParaRPr lang="en-US" sz="1100"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lnSpc>
                          <a:spcPct val="100000"/>
                        </a:lnSpc>
                        <a:buNone/>
                      </a:pPr>
                      <a:r>
                        <a:rPr lang="en-US" sz="1100" dirty="0">
                          <a:solidFill>
                            <a:srgbClr val="58585A"/>
                          </a:solidFill>
                          <a:latin typeface="+mn-lt"/>
                          <a:ea typeface="Calibri" pitchFamily="34" charset="-122"/>
                          <a:cs typeface="Calibri" pitchFamily="34" charset="-120"/>
                        </a:rPr>
                        <a:t>Mark Holtmann, 2G Energy UK.</a:t>
                      </a:r>
                      <a:endParaRPr lang="en-US" sz="1100"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5342652"/>
                  </a:ext>
                </a:extLst>
              </a:tr>
              <a:tr h="515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spc="-14" dirty="0">
                          <a:solidFill>
                            <a:srgbClr val="58585A"/>
                          </a:solidFill>
                          <a:latin typeface="+mn-lt"/>
                          <a:ea typeface="JetBrains Mono" pitchFamily="34" charset="-122"/>
                          <a:cs typeface="JetBrains Mono" pitchFamily="34" charset="-120"/>
                        </a:rPr>
                        <a:t>09:05</a:t>
                      </a:r>
                      <a:endParaRPr lang="de-DE" sz="1100" b="1"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lnSpc>
                          <a:spcPct val="100000"/>
                        </a:lnSpc>
                        <a:buNone/>
                      </a:pPr>
                      <a:r>
                        <a:rPr lang="en-US" sz="1100" b="1" dirty="0">
                          <a:solidFill>
                            <a:srgbClr val="58585A"/>
                          </a:solidFill>
                          <a:latin typeface="+mn-lt"/>
                          <a:ea typeface="Calibri" pitchFamily="34" charset="-122"/>
                          <a:cs typeface="Calibri" pitchFamily="34" charset="-120"/>
                        </a:rPr>
                        <a:t>CHP and economic considerations</a:t>
                      </a:r>
                      <a:endParaRPr lang="en-US" sz="1100"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lnSpc>
                          <a:spcPct val="100000"/>
                        </a:lnSpc>
                        <a:buNone/>
                      </a:pPr>
                      <a:r>
                        <a:rPr lang="en-US" sz="1100" dirty="0">
                          <a:solidFill>
                            <a:srgbClr val="58585A"/>
                          </a:solidFill>
                          <a:latin typeface="+mn-lt"/>
                          <a:ea typeface="Calibri" pitchFamily="34" charset="-122"/>
                          <a:cs typeface="Calibri" pitchFamily="34" charset="-120"/>
                        </a:rPr>
                        <a:t>Giles </a:t>
                      </a:r>
                      <a:r>
                        <a:rPr lang="en-US" sz="1100" dirty="0" err="1">
                          <a:solidFill>
                            <a:srgbClr val="58585A"/>
                          </a:solidFill>
                          <a:latin typeface="+mn-lt"/>
                          <a:ea typeface="Calibri" pitchFamily="34" charset="-122"/>
                          <a:cs typeface="Calibri" pitchFamily="34" charset="-120"/>
                        </a:rPr>
                        <a:t>Vidgeon</a:t>
                      </a:r>
                      <a:r>
                        <a:rPr lang="en-US" sz="1100" dirty="0">
                          <a:solidFill>
                            <a:srgbClr val="58585A"/>
                          </a:solidFill>
                          <a:latin typeface="+mn-lt"/>
                          <a:ea typeface="Calibri" pitchFamily="34" charset="-122"/>
                          <a:cs typeface="Calibri" pitchFamily="34" charset="-120"/>
                        </a:rPr>
                        <a:t>, 2G</a:t>
                      </a:r>
                      <a:br>
                        <a:rPr lang="en-US" sz="1100" dirty="0">
                          <a:solidFill>
                            <a:srgbClr val="58585A"/>
                          </a:solidFill>
                          <a:latin typeface="+mn-lt"/>
                          <a:ea typeface="Calibri" pitchFamily="34" charset="-122"/>
                          <a:cs typeface="Calibri" pitchFamily="34" charset="-120"/>
                        </a:rPr>
                      </a:br>
                      <a:r>
                        <a:rPr lang="en-US" sz="1100" dirty="0">
                          <a:solidFill>
                            <a:srgbClr val="58585A"/>
                          </a:solidFill>
                          <a:latin typeface="+mn-lt"/>
                          <a:ea typeface="Calibri" pitchFamily="34" charset="-122"/>
                          <a:cs typeface="Calibri" pitchFamily="34" charset="-120"/>
                        </a:rPr>
                        <a:t>30 min + 10 min Q&amp;A</a:t>
                      </a:r>
                      <a:endParaRPr lang="en-US" sz="1100"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603216"/>
                  </a:ext>
                </a:extLst>
              </a:tr>
              <a:tr h="515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spc="-14" dirty="0">
                          <a:solidFill>
                            <a:srgbClr val="58585A"/>
                          </a:solidFill>
                          <a:latin typeface="+mn-lt"/>
                          <a:ea typeface="JetBrains Mono" pitchFamily="34" charset="-122"/>
                          <a:cs typeface="JetBrains Mono" pitchFamily="34" charset="-120"/>
                        </a:rPr>
                        <a:t>09:45</a:t>
                      </a:r>
                      <a:endParaRPr lang="en-US" sz="1100" b="1"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lnSpc>
                          <a:spcPct val="100000"/>
                        </a:lnSpc>
                        <a:buNone/>
                      </a:pPr>
                      <a:r>
                        <a:rPr lang="en-US" sz="1100" b="1" dirty="0">
                          <a:solidFill>
                            <a:srgbClr val="58585A"/>
                          </a:solidFill>
                          <a:latin typeface="+mn-lt"/>
                          <a:ea typeface="Calibri" pitchFamily="34" charset="-122"/>
                          <a:cs typeface="Calibri" pitchFamily="34" charset="-120"/>
                        </a:rPr>
                        <a:t>Heat pumps, 2G USPs and Green Cube concepts</a:t>
                      </a:r>
                      <a:endParaRPr lang="en-US" sz="1100"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lnSpc>
                          <a:spcPct val="100000"/>
                        </a:lnSpc>
                        <a:buNone/>
                      </a:pPr>
                      <a:r>
                        <a:rPr lang="en-US" sz="1100" dirty="0">
                          <a:solidFill>
                            <a:srgbClr val="58585A"/>
                          </a:solidFill>
                          <a:latin typeface="+mn-lt"/>
                          <a:ea typeface="Calibri" pitchFamily="34" charset="-122"/>
                          <a:cs typeface="Calibri" pitchFamily="34" charset="-120"/>
                        </a:rPr>
                        <a:t>Ulrich Brinkmann, 2G</a:t>
                      </a:r>
                      <a:br>
                        <a:rPr lang="en-US" sz="1100" dirty="0">
                          <a:solidFill>
                            <a:srgbClr val="58585A"/>
                          </a:solidFill>
                          <a:latin typeface="+mn-lt"/>
                          <a:ea typeface="Calibri" pitchFamily="34" charset="-122"/>
                          <a:cs typeface="Calibri" pitchFamily="34" charset="-120"/>
                        </a:rPr>
                      </a:br>
                      <a:r>
                        <a:rPr lang="en-US" sz="1100" dirty="0">
                          <a:solidFill>
                            <a:srgbClr val="58585A"/>
                          </a:solidFill>
                          <a:latin typeface="+mn-lt"/>
                          <a:ea typeface="Calibri" pitchFamily="34" charset="-122"/>
                          <a:cs typeface="Calibri" pitchFamily="34" charset="-120"/>
                        </a:rPr>
                        <a:t>30 min + 10 min Q&amp;A</a:t>
                      </a:r>
                      <a:endParaRPr lang="en-US" sz="1100"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87477310"/>
                  </a:ext>
                </a:extLst>
              </a:tr>
              <a:tr h="3127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spc="-14" dirty="0">
                          <a:solidFill>
                            <a:srgbClr val="58585A"/>
                          </a:solidFill>
                          <a:latin typeface="+mn-lt"/>
                          <a:ea typeface="JetBrains Mono" pitchFamily="34" charset="-122"/>
                          <a:cs typeface="JetBrains Mono" pitchFamily="34" charset="-120"/>
                        </a:rPr>
                        <a:t>10:25</a:t>
                      </a:r>
                      <a:endParaRPr lang="en-US" sz="1100" b="1"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lnSpc>
                          <a:spcPct val="100000"/>
                        </a:lnSpc>
                        <a:buNone/>
                      </a:pPr>
                      <a:r>
                        <a:rPr lang="en-US" sz="1100" b="1" dirty="0">
                          <a:solidFill>
                            <a:srgbClr val="58585A"/>
                          </a:solidFill>
                          <a:latin typeface="+mn-lt"/>
                          <a:ea typeface="Calibri" pitchFamily="34" charset="-122"/>
                          <a:cs typeface="Calibri" pitchFamily="34" charset="-120"/>
                        </a:rPr>
                        <a:t>Coffee and informal discussion</a:t>
                      </a:r>
                      <a:endParaRPr lang="en-US" sz="1100"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lnSpc>
                          <a:spcPct val="100000"/>
                        </a:lnSpc>
                        <a:buNone/>
                      </a:pPr>
                      <a:r>
                        <a:rPr lang="en-US" sz="1100" dirty="0">
                          <a:solidFill>
                            <a:srgbClr val="58585A"/>
                          </a:solidFill>
                          <a:latin typeface="+mn-lt"/>
                          <a:ea typeface="Calibri" pitchFamily="34" charset="-122"/>
                          <a:cs typeface="Calibri" pitchFamily="34" charset="-120"/>
                        </a:rPr>
                        <a:t>2Gether foyer.</a:t>
                      </a:r>
                      <a:endParaRPr lang="en-US" sz="1100"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1927610"/>
                  </a:ext>
                </a:extLst>
              </a:tr>
              <a:tr h="515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spc="-14" dirty="0">
                          <a:solidFill>
                            <a:srgbClr val="58585A"/>
                          </a:solidFill>
                          <a:latin typeface="+mn-lt"/>
                          <a:ea typeface="JetBrains Mono" pitchFamily="34" charset="-122"/>
                          <a:cs typeface="JetBrains Mono" pitchFamily="34" charset="-120"/>
                        </a:rPr>
                        <a:t>11:00</a:t>
                      </a:r>
                      <a:endParaRPr lang="de-DE" sz="1100" b="1"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lnSpc>
                          <a:spcPct val="100000"/>
                        </a:lnSpc>
                        <a:buNone/>
                      </a:pPr>
                      <a:r>
                        <a:rPr lang="en-US" sz="1100" b="1" dirty="0">
                          <a:solidFill>
                            <a:srgbClr val="58585A"/>
                          </a:solidFill>
                          <a:latin typeface="+mn-lt"/>
                          <a:ea typeface="Calibri" pitchFamily="34" charset="-122"/>
                          <a:cs typeface="Calibri" pitchFamily="34" charset="-120"/>
                        </a:rPr>
                        <a:t>Gas costs and purchasing strategy</a:t>
                      </a:r>
                      <a:endParaRPr lang="en-US" sz="1100"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lnSpc>
                          <a:spcPct val="100000"/>
                        </a:lnSpc>
                        <a:buNone/>
                      </a:pPr>
                      <a:r>
                        <a:rPr lang="en-US" sz="1100" dirty="0">
                          <a:solidFill>
                            <a:srgbClr val="58585A"/>
                          </a:solidFill>
                          <a:latin typeface="+mn-lt"/>
                          <a:ea typeface="Calibri" pitchFamily="34" charset="-122"/>
                          <a:cs typeface="Calibri" pitchFamily="34" charset="-120"/>
                        </a:rPr>
                        <a:t>Ian Edwards, TED Generation 2 Ltd</a:t>
                      </a:r>
                      <a:br>
                        <a:rPr lang="en-US" sz="1100" dirty="0">
                          <a:solidFill>
                            <a:srgbClr val="58585A"/>
                          </a:solidFill>
                          <a:latin typeface="+mn-lt"/>
                          <a:ea typeface="Calibri" pitchFamily="34" charset="-122"/>
                          <a:cs typeface="Calibri" pitchFamily="34" charset="-120"/>
                        </a:rPr>
                      </a:br>
                      <a:r>
                        <a:rPr lang="en-US" sz="1100" dirty="0">
                          <a:solidFill>
                            <a:srgbClr val="58585A"/>
                          </a:solidFill>
                          <a:latin typeface="+mn-lt"/>
                          <a:ea typeface="Calibri" pitchFamily="34" charset="-122"/>
                          <a:cs typeface="Calibri" pitchFamily="34" charset="-120"/>
                        </a:rPr>
                        <a:t>20 min + 10 min Q&amp;A</a:t>
                      </a:r>
                      <a:endParaRPr lang="en-US" sz="1100"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0101880"/>
                  </a:ext>
                </a:extLst>
              </a:tr>
              <a:tr h="51512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spc="-14" dirty="0">
                          <a:solidFill>
                            <a:srgbClr val="58585A"/>
                          </a:solidFill>
                          <a:latin typeface="+mn-lt"/>
                          <a:ea typeface="JetBrains Mono" pitchFamily="34" charset="-122"/>
                          <a:cs typeface="JetBrains Mono" pitchFamily="34" charset="-120"/>
                        </a:rPr>
                        <a:t>11:30</a:t>
                      </a:r>
                      <a:endParaRPr lang="en-US" sz="1100" b="1"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lnSpc>
                          <a:spcPct val="100000"/>
                        </a:lnSpc>
                        <a:buNone/>
                      </a:pPr>
                      <a:r>
                        <a:rPr lang="en-US" sz="1100" b="1" dirty="0">
                          <a:solidFill>
                            <a:srgbClr val="58585A"/>
                          </a:solidFill>
                          <a:latin typeface="+mn-lt"/>
                          <a:ea typeface="Calibri" pitchFamily="34" charset="-122"/>
                          <a:cs typeface="Calibri" pitchFamily="34" charset="-120"/>
                        </a:rPr>
                        <a:t>2G Data Centre solutions</a:t>
                      </a:r>
                      <a:endParaRPr lang="en-US" sz="1100"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lnSpc>
                          <a:spcPct val="100000"/>
                        </a:lnSpc>
                        <a:buNone/>
                      </a:pPr>
                      <a:r>
                        <a:rPr lang="en-US" sz="1100" dirty="0">
                          <a:solidFill>
                            <a:srgbClr val="58585A"/>
                          </a:solidFill>
                          <a:latin typeface="+mn-lt"/>
                          <a:ea typeface="Calibri" pitchFamily="34" charset="-122"/>
                          <a:cs typeface="Calibri" pitchFamily="34" charset="-120"/>
                        </a:rPr>
                        <a:t>Giles Vidgeon, 2G </a:t>
                      </a:r>
                      <a:br>
                        <a:rPr lang="en-US" sz="1100" dirty="0">
                          <a:solidFill>
                            <a:srgbClr val="58585A"/>
                          </a:solidFill>
                          <a:latin typeface="+mn-lt"/>
                          <a:ea typeface="Calibri" pitchFamily="34" charset="-122"/>
                          <a:cs typeface="Calibri" pitchFamily="34" charset="-120"/>
                        </a:rPr>
                      </a:br>
                      <a:r>
                        <a:rPr lang="en-US" sz="1100" dirty="0">
                          <a:solidFill>
                            <a:srgbClr val="58585A"/>
                          </a:solidFill>
                          <a:latin typeface="+mn-lt"/>
                          <a:ea typeface="Calibri" pitchFamily="34" charset="-122"/>
                          <a:cs typeface="Calibri" pitchFamily="34" charset="-120"/>
                        </a:rPr>
                        <a:t>20 min + 10 min Q&amp;A</a:t>
                      </a:r>
                      <a:endParaRPr lang="en-US" sz="1100"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0426979"/>
                  </a:ext>
                </a:extLst>
              </a:tr>
              <a:tr h="3127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kern="0" spc="-14" dirty="0">
                          <a:solidFill>
                            <a:srgbClr val="58585A"/>
                          </a:solidFill>
                          <a:latin typeface="+mn-lt"/>
                        </a:rPr>
                        <a:t>12:00</a:t>
                      </a:r>
                      <a:endParaRPr lang="en-US" sz="1100" b="1"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lnSpc>
                          <a:spcPct val="100000"/>
                        </a:lnSpc>
                        <a:buNone/>
                      </a:pPr>
                      <a:r>
                        <a:rPr lang="en-US" sz="1100" b="1" dirty="0">
                          <a:solidFill>
                            <a:srgbClr val="58585A"/>
                          </a:solidFill>
                          <a:latin typeface="+mn-lt"/>
                          <a:ea typeface="Calibri" pitchFamily="34" charset="-122"/>
                          <a:cs typeface="Calibri" pitchFamily="34" charset="-120"/>
                        </a:rPr>
                        <a:t>Lunch</a:t>
                      </a:r>
                      <a:endParaRPr lang="en-US" sz="1100"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indent="0" algn="l">
                        <a:lnSpc>
                          <a:spcPct val="100000"/>
                        </a:lnSpc>
                        <a:buNone/>
                      </a:pPr>
                      <a:r>
                        <a:rPr lang="en-US" sz="1100" dirty="0">
                          <a:solidFill>
                            <a:srgbClr val="58585A"/>
                          </a:solidFill>
                          <a:latin typeface="+mn-lt"/>
                          <a:ea typeface="Calibri" pitchFamily="34" charset="-122"/>
                          <a:cs typeface="Calibri" pitchFamily="34" charset="-120"/>
                        </a:rPr>
                        <a:t>2Gether dining room.</a:t>
                      </a:r>
                      <a:endParaRPr lang="en-US" sz="1100"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5692223"/>
                  </a:ext>
                </a:extLst>
              </a:tr>
            </a:tbl>
          </a:graphicData>
        </a:graphic>
      </p:graphicFrame>
    </p:spTree>
    <p:extLst>
      <p:ext uri="{BB962C8B-B14F-4D97-AF65-F5344CB8AC3E}">
        <p14:creationId xmlns:p14="http://schemas.microsoft.com/office/powerpoint/2010/main" val="3257571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C6C9C9B-2E2B-5BAD-2C55-439A0926B45D}"/>
              </a:ext>
            </a:extLst>
          </p:cNvPr>
          <p:cNvSpPr>
            <a:spLocks noGrp="1"/>
          </p:cNvSpPr>
          <p:nvPr>
            <p:ph sz="half" idx="1"/>
          </p:nvPr>
        </p:nvSpPr>
        <p:spPr/>
        <p:txBody>
          <a:bodyPr/>
          <a:lstStyle/>
          <a:p>
            <a:r>
              <a:rPr lang="en-US" dirty="0"/>
              <a:t>Arrival, Welcome and a Tour of the Works</a:t>
            </a:r>
          </a:p>
          <a:p>
            <a:endParaRPr lang="de-DE" dirty="0"/>
          </a:p>
        </p:txBody>
      </p:sp>
      <p:graphicFrame>
        <p:nvGraphicFramePr>
          <p:cNvPr id="3" name="Tabelle 2">
            <a:extLst>
              <a:ext uri="{FF2B5EF4-FFF2-40B4-BE49-F238E27FC236}">
                <a16:creationId xmlns:a16="http://schemas.microsoft.com/office/drawing/2014/main" id="{78CB8260-D45D-41A9-FF14-718A508F1FBB}"/>
              </a:ext>
            </a:extLst>
          </p:cNvPr>
          <p:cNvGraphicFramePr>
            <a:graphicFrameLocks noGrp="1"/>
          </p:cNvGraphicFramePr>
          <p:nvPr>
            <p:extLst>
              <p:ext uri="{D42A27DB-BD31-4B8C-83A1-F6EECF244321}">
                <p14:modId xmlns:p14="http://schemas.microsoft.com/office/powerpoint/2010/main" val="497641076"/>
              </p:ext>
            </p:extLst>
          </p:nvPr>
        </p:nvGraphicFramePr>
        <p:xfrm>
          <a:off x="251520" y="1347787"/>
          <a:ext cx="8352928" cy="3311526"/>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1121686945"/>
                    </a:ext>
                  </a:extLst>
                </a:gridCol>
                <a:gridCol w="3456384">
                  <a:extLst>
                    <a:ext uri="{9D8B030D-6E8A-4147-A177-3AD203B41FA5}">
                      <a16:colId xmlns:a16="http://schemas.microsoft.com/office/drawing/2014/main" val="606536143"/>
                    </a:ext>
                  </a:extLst>
                </a:gridCol>
                <a:gridCol w="3888432">
                  <a:extLst>
                    <a:ext uri="{9D8B030D-6E8A-4147-A177-3AD203B41FA5}">
                      <a16:colId xmlns:a16="http://schemas.microsoft.com/office/drawing/2014/main" val="1803995348"/>
                    </a:ext>
                  </a:extLst>
                </a:gridCol>
              </a:tblGrid>
              <a:tr h="4170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58585A"/>
                          </a:solidFill>
                          <a:latin typeface="+mn-lt"/>
                        </a:rPr>
                        <a:t>Time</a:t>
                      </a:r>
                      <a:endParaRPr lang="en-US" sz="1100" b="1"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F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100" b="1" dirty="0">
                          <a:solidFill>
                            <a:srgbClr val="58585A"/>
                          </a:solidFill>
                          <a:latin typeface="+mn-lt"/>
                        </a:rPr>
                        <a:t>Programme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FD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58585A"/>
                          </a:solidFill>
                          <a:latin typeface="+mn-lt"/>
                        </a:rPr>
                        <a:t>Info</a:t>
                      </a:r>
                      <a:endParaRPr lang="en-US" sz="1100" b="1"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FFDB"/>
                    </a:solidFill>
                  </a:tcPr>
                </a:tc>
                <a:extLst>
                  <a:ext uri="{0D108BD9-81ED-4DB2-BD59-A6C34878D82A}">
                    <a16:rowId xmlns:a16="http://schemas.microsoft.com/office/drawing/2014/main" val="4186167"/>
                  </a:ext>
                </a:extLst>
              </a:tr>
              <a:tr h="6868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14" normalizeH="0" baseline="0" noProof="0" dirty="0">
                          <a:ln>
                            <a:noFill/>
                          </a:ln>
                          <a:solidFill>
                            <a:srgbClr val="58585A"/>
                          </a:solidFill>
                          <a:effectLst/>
                          <a:uLnTx/>
                          <a:uFillTx/>
                          <a:latin typeface="+mn-lt"/>
                          <a:ea typeface="+mn-ea"/>
                          <a:cs typeface="+mn-cs"/>
                        </a:rPr>
                        <a:t>12:45</a:t>
                      </a:r>
                      <a:endParaRPr kumimoji="0" lang="en-US" sz="1100" b="1" i="0" u="none" strike="noStrike" kern="1200" cap="none" spc="0" normalizeH="0" baseline="0" noProof="0" dirty="0">
                        <a:ln>
                          <a:noFill/>
                        </a:ln>
                        <a:solidFill>
                          <a:srgbClr val="58585A"/>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58585A"/>
                          </a:solidFill>
                          <a:latin typeface="+mn-lt"/>
                          <a:ea typeface="Calibri" pitchFamily="34" charset="-122"/>
                          <a:cs typeface="Calibri" pitchFamily="34" charset="-120"/>
                        </a:rPr>
                        <a:t>Gas blending, from flare ban to dispatchable fuel</a:t>
                      </a:r>
                      <a:endParaRPr lang="en-US" sz="1100"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4A4A4A"/>
                          </a:solidFill>
                          <a:latin typeface="+mn-lt"/>
                          <a:ea typeface="Calibri" pitchFamily="34" charset="-122"/>
                          <a:cs typeface="Calibri" pitchFamily="34" charset="-120"/>
                        </a:rPr>
                        <a:t>Mark Holtmann, 2G </a:t>
                      </a:r>
                      <a:br>
                        <a:rPr lang="en-US" sz="1100" dirty="0">
                          <a:solidFill>
                            <a:srgbClr val="4A4A4A"/>
                          </a:solidFill>
                          <a:latin typeface="+mn-lt"/>
                          <a:ea typeface="Calibri" pitchFamily="34" charset="-122"/>
                          <a:cs typeface="Calibri" pitchFamily="34" charset="-120"/>
                        </a:rPr>
                      </a:br>
                      <a:r>
                        <a:rPr lang="en-US" sz="1100" dirty="0">
                          <a:solidFill>
                            <a:srgbClr val="4A4A4A"/>
                          </a:solidFill>
                          <a:latin typeface="+mn-lt"/>
                          <a:ea typeface="Calibri" pitchFamily="34" charset="-122"/>
                          <a:cs typeface="Calibri" pitchFamily="34" charset="-120"/>
                        </a:rPr>
                        <a:t>20 min + 10 min Q&amp;A </a:t>
                      </a:r>
                      <a:endParaRPr lang="en-US" sz="11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2811384"/>
                  </a:ext>
                </a:extLst>
              </a:tr>
              <a:tr h="6868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14" normalizeH="0" baseline="0" noProof="0" dirty="0">
                          <a:ln>
                            <a:noFill/>
                          </a:ln>
                          <a:solidFill>
                            <a:srgbClr val="58585A"/>
                          </a:solidFill>
                          <a:effectLst/>
                          <a:uLnTx/>
                          <a:uFillTx/>
                          <a:latin typeface="+mn-lt"/>
                          <a:ea typeface="+mn-ea"/>
                          <a:cs typeface="+mn-cs"/>
                        </a:rPr>
                        <a:t>13:15</a:t>
                      </a:r>
                      <a:endParaRPr kumimoji="0" lang="en-US" sz="1100" b="1" i="0" u="none" strike="noStrike" kern="1200" cap="none" spc="0" normalizeH="0" baseline="0" noProof="0" dirty="0">
                        <a:ln>
                          <a:noFill/>
                        </a:ln>
                        <a:solidFill>
                          <a:srgbClr val="58585A"/>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58585A"/>
                          </a:solidFill>
                          <a:latin typeface="+mn-lt"/>
                          <a:ea typeface="Calibri" pitchFamily="34" charset="-122"/>
                          <a:cs typeface="Calibri" pitchFamily="34" charset="-120"/>
                        </a:rPr>
                        <a:t>CHP and heat pump island mode coverage</a:t>
                      </a:r>
                      <a:endParaRPr lang="en-US" sz="1100"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4A4A4A"/>
                          </a:solidFill>
                          <a:latin typeface="+mn-lt"/>
                          <a:ea typeface="Calibri" pitchFamily="34" charset="-122"/>
                          <a:cs typeface="Calibri" pitchFamily="34" charset="-120"/>
                        </a:rPr>
                        <a:t>Jon Dean, 2G · what to look out for</a:t>
                      </a:r>
                      <a:br>
                        <a:rPr lang="en-US" sz="1100" dirty="0">
                          <a:solidFill>
                            <a:srgbClr val="4A4A4A"/>
                          </a:solidFill>
                          <a:latin typeface="+mn-lt"/>
                          <a:ea typeface="Calibri" pitchFamily="34" charset="-122"/>
                          <a:cs typeface="Calibri" pitchFamily="34" charset="-120"/>
                        </a:rPr>
                      </a:br>
                      <a:r>
                        <a:rPr lang="en-US" sz="1100" dirty="0">
                          <a:solidFill>
                            <a:srgbClr val="4A4A4A"/>
                          </a:solidFill>
                          <a:latin typeface="+mn-lt"/>
                          <a:ea typeface="Calibri" pitchFamily="34" charset="-122"/>
                          <a:cs typeface="Calibri" pitchFamily="34" charset="-120"/>
                        </a:rPr>
                        <a:t>20 min + 10 min Q&amp;A</a:t>
                      </a:r>
                      <a:endParaRPr lang="en-US" sz="11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36722531"/>
                  </a:ext>
                </a:extLst>
              </a:tr>
              <a:tr h="6868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14" normalizeH="0" baseline="0" noProof="0" dirty="0">
                          <a:ln>
                            <a:noFill/>
                          </a:ln>
                          <a:solidFill>
                            <a:srgbClr val="58585A"/>
                          </a:solidFill>
                          <a:effectLst/>
                          <a:uLnTx/>
                          <a:uFillTx/>
                          <a:latin typeface="+mn-lt"/>
                          <a:ea typeface="+mn-ea"/>
                          <a:cs typeface="+mn-cs"/>
                        </a:rPr>
                        <a:t>13:45</a:t>
                      </a:r>
                      <a:endParaRPr kumimoji="0" lang="en-US" sz="1100" b="1" i="0" u="none" strike="noStrike" kern="1200" cap="none" spc="0" normalizeH="0" baseline="0" noProof="0" dirty="0">
                        <a:ln>
                          <a:noFill/>
                        </a:ln>
                        <a:solidFill>
                          <a:srgbClr val="58585A"/>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58585A"/>
                          </a:solidFill>
                          <a:latin typeface="+mn-lt"/>
                          <a:ea typeface="Calibri" pitchFamily="34" charset="-122"/>
                          <a:cs typeface="Calibri" pitchFamily="34" charset="-120"/>
                        </a:rPr>
                        <a:t>2G BESS systems, what to consider</a:t>
                      </a:r>
                      <a:endParaRPr lang="en-US" sz="1100"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4A4A4A"/>
                          </a:solidFill>
                          <a:latin typeface="+mn-lt"/>
                          <a:ea typeface="Calibri" pitchFamily="34" charset="-122"/>
                          <a:cs typeface="Calibri" pitchFamily="34" charset="-120"/>
                        </a:rPr>
                        <a:t>Jon Dean, 2G · industry landscape</a:t>
                      </a:r>
                      <a:br>
                        <a:rPr lang="en-US" sz="1100" dirty="0">
                          <a:solidFill>
                            <a:srgbClr val="4A4A4A"/>
                          </a:solidFill>
                          <a:latin typeface="+mn-lt"/>
                          <a:ea typeface="Calibri" pitchFamily="34" charset="-122"/>
                          <a:cs typeface="Calibri" pitchFamily="34" charset="-120"/>
                        </a:rPr>
                      </a:br>
                      <a:r>
                        <a:rPr lang="en-US" sz="1100" dirty="0">
                          <a:solidFill>
                            <a:srgbClr val="4A4A4A"/>
                          </a:solidFill>
                          <a:latin typeface="+mn-lt"/>
                          <a:ea typeface="Calibri" pitchFamily="34" charset="-122"/>
                          <a:cs typeface="Calibri" pitchFamily="34" charset="-120"/>
                        </a:rPr>
                        <a:t>20 min + 10 min Q&amp;A</a:t>
                      </a:r>
                      <a:endParaRPr lang="en-US" sz="11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8017715"/>
                  </a:ext>
                </a:extLst>
              </a:tr>
              <a:tr h="4170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8585A"/>
                          </a:solidFill>
                          <a:effectLst/>
                          <a:uLnTx/>
                          <a:uFillTx/>
                          <a:latin typeface="+mn-lt"/>
                          <a:ea typeface="+mn-ea"/>
                          <a:cs typeface="+mn-cs"/>
                        </a:rPr>
                        <a:t>14:15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58585A"/>
                          </a:solidFill>
                          <a:latin typeface="+mn-lt"/>
                          <a:ea typeface="Calibri" pitchFamily="34" charset="-122"/>
                          <a:cs typeface="Calibri" pitchFamily="34" charset="-120"/>
                        </a:rPr>
                        <a:t>Coffee, key takeaways and close</a:t>
                      </a:r>
                      <a:endParaRPr lang="en-US" sz="1100"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4A4A4A"/>
                          </a:solidFill>
                          <a:latin typeface="+mn-lt"/>
                          <a:ea typeface="Calibri" pitchFamily="34" charset="-122"/>
                          <a:cs typeface="Calibri" pitchFamily="34" charset="-120"/>
                        </a:rPr>
                        <a:t>Mark Holtmann, 2G Energy UK.</a:t>
                      </a:r>
                      <a:endParaRPr lang="en-US" sz="11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7384847"/>
                  </a:ext>
                </a:extLst>
              </a:tr>
              <a:tr h="41700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rgbClr val="58585A"/>
                          </a:solidFill>
                          <a:latin typeface="+mn-lt"/>
                        </a:rPr>
                        <a:t>14:45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dirty="0">
                          <a:solidFill>
                            <a:srgbClr val="58585A"/>
                          </a:solidFill>
                          <a:latin typeface="+mn-lt"/>
                          <a:ea typeface="Calibri" pitchFamily="34" charset="-122"/>
                          <a:cs typeface="Calibri" pitchFamily="34" charset="-120"/>
                        </a:rPr>
                        <a:t>Shuttle transfers to Dusseldorf</a:t>
                      </a:r>
                      <a:endParaRPr lang="en-US" sz="1100" dirty="0">
                        <a:solidFill>
                          <a:srgbClr val="58585A"/>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4A4A4A"/>
                          </a:solidFill>
                          <a:latin typeface="+mn-lt"/>
                          <a:ea typeface="Calibri" pitchFamily="34" charset="-122"/>
                          <a:cs typeface="Calibri" pitchFamily="34" charset="-120"/>
                        </a:rPr>
                        <a:t>2G shuttle departs Heek.</a:t>
                      </a:r>
                      <a:endParaRPr lang="en-US" sz="11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2916598"/>
                  </a:ext>
                </a:extLst>
              </a:tr>
            </a:tbl>
          </a:graphicData>
        </a:graphic>
      </p:graphicFrame>
    </p:spTree>
    <p:extLst>
      <p:ext uri="{BB962C8B-B14F-4D97-AF65-F5344CB8AC3E}">
        <p14:creationId xmlns:p14="http://schemas.microsoft.com/office/powerpoint/2010/main" val="390013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906D3C6-671B-BAC8-7207-77AD33989763}"/>
              </a:ext>
            </a:extLst>
          </p:cNvPr>
          <p:cNvSpPr>
            <a:spLocks noGrp="1"/>
          </p:cNvSpPr>
          <p:nvPr>
            <p:ph sz="half" idx="1"/>
          </p:nvPr>
        </p:nvSpPr>
        <p:spPr/>
        <p:txBody>
          <a:bodyPr/>
          <a:lstStyle/>
          <a:p>
            <a:r>
              <a:rPr lang="de-DE" dirty="0"/>
              <a:t>Your Hosts and Speakers</a:t>
            </a:r>
          </a:p>
        </p:txBody>
      </p:sp>
      <p:sp>
        <p:nvSpPr>
          <p:cNvPr id="9" name="Text 9">
            <a:extLst>
              <a:ext uri="{FF2B5EF4-FFF2-40B4-BE49-F238E27FC236}">
                <a16:creationId xmlns:a16="http://schemas.microsoft.com/office/drawing/2014/main" id="{8AE7635D-F542-99BA-4352-69A65BCE62F2}"/>
              </a:ext>
            </a:extLst>
          </p:cNvPr>
          <p:cNvSpPr/>
          <p:nvPr/>
        </p:nvSpPr>
        <p:spPr>
          <a:xfrm>
            <a:off x="371145" y="1623938"/>
            <a:ext cx="1965785" cy="154923"/>
          </a:xfrm>
          <a:prstGeom prst="rect">
            <a:avLst/>
          </a:prstGeom>
          <a:noFill/>
          <a:ln/>
        </p:spPr>
        <p:txBody>
          <a:bodyPr wrap="square" lIns="25400" tIns="25400" rIns="25400" bIns="25400" rtlCol="0" anchor="t">
            <a:noAutofit/>
          </a:bodyPr>
          <a:lstStyle/>
          <a:p>
            <a:pPr marL="0" indent="0" algn="l">
              <a:lnSpc>
                <a:spcPct val="110000"/>
              </a:lnSpc>
              <a:buNone/>
            </a:pPr>
            <a:r>
              <a:rPr lang="en-US" sz="1000" b="1" kern="0" spc="-22" dirty="0">
                <a:solidFill>
                  <a:srgbClr val="58585A"/>
                </a:solidFill>
                <a:ea typeface="Calibri" pitchFamily="34" charset="-122"/>
                <a:cs typeface="Calibri" pitchFamily="34" charset="-120"/>
              </a:rPr>
              <a:t>Mark Holtmann</a:t>
            </a:r>
            <a:endParaRPr lang="en-US" sz="1000" dirty="0">
              <a:solidFill>
                <a:srgbClr val="58585A"/>
              </a:solidFill>
            </a:endParaRPr>
          </a:p>
        </p:txBody>
      </p:sp>
      <p:sp>
        <p:nvSpPr>
          <p:cNvPr id="10" name="Text 10">
            <a:extLst>
              <a:ext uri="{FF2B5EF4-FFF2-40B4-BE49-F238E27FC236}">
                <a16:creationId xmlns:a16="http://schemas.microsoft.com/office/drawing/2014/main" id="{7383FC19-8969-5778-CDD9-0ECD22945E89}"/>
              </a:ext>
            </a:extLst>
          </p:cNvPr>
          <p:cNvSpPr/>
          <p:nvPr/>
        </p:nvSpPr>
        <p:spPr>
          <a:xfrm>
            <a:off x="371145" y="1804497"/>
            <a:ext cx="1965785" cy="117051"/>
          </a:xfrm>
          <a:prstGeom prst="rect">
            <a:avLst/>
          </a:prstGeom>
          <a:noFill/>
          <a:ln/>
        </p:spPr>
        <p:txBody>
          <a:bodyPr wrap="square" lIns="25400" tIns="25400" rIns="25400" bIns="25400" rtlCol="0" anchor="t">
            <a:noAutofit/>
          </a:bodyPr>
          <a:lstStyle/>
          <a:p>
            <a:pPr marL="0" indent="0" algn="l">
              <a:lnSpc>
                <a:spcPct val="135000"/>
              </a:lnSpc>
              <a:buNone/>
            </a:pPr>
            <a:r>
              <a:rPr lang="en-US" sz="700" i="1" dirty="0">
                <a:solidFill>
                  <a:srgbClr val="58585A"/>
                </a:solidFill>
                <a:ea typeface="Calibri" pitchFamily="34" charset="-122"/>
                <a:cs typeface="Calibri" pitchFamily="34" charset="-120"/>
              </a:rPr>
              <a:t>Managing Director</a:t>
            </a:r>
            <a:endParaRPr lang="en-US" sz="700" dirty="0">
              <a:solidFill>
                <a:srgbClr val="58585A"/>
              </a:solidFill>
            </a:endParaRPr>
          </a:p>
        </p:txBody>
      </p:sp>
      <p:sp>
        <p:nvSpPr>
          <p:cNvPr id="11" name="Shape 11">
            <a:extLst>
              <a:ext uri="{FF2B5EF4-FFF2-40B4-BE49-F238E27FC236}">
                <a16:creationId xmlns:a16="http://schemas.microsoft.com/office/drawing/2014/main" id="{10B97666-FFB5-0431-5B66-EE3CEC9512A4}"/>
              </a:ext>
            </a:extLst>
          </p:cNvPr>
          <p:cNvSpPr/>
          <p:nvPr/>
        </p:nvSpPr>
        <p:spPr>
          <a:xfrm>
            <a:off x="371145" y="1998409"/>
            <a:ext cx="1908529" cy="4273"/>
          </a:xfrm>
          <a:prstGeom prst="rect">
            <a:avLst/>
          </a:prstGeom>
          <a:solidFill>
            <a:srgbClr val="ECEDED"/>
          </a:solidFill>
          <a:ln/>
        </p:spPr>
        <p:txBody>
          <a:bodyPr/>
          <a:lstStyle/>
          <a:p>
            <a:endParaRPr lang="en-GB" sz="2800">
              <a:solidFill>
                <a:srgbClr val="58585A"/>
              </a:solidFill>
            </a:endParaRPr>
          </a:p>
        </p:txBody>
      </p:sp>
      <p:sp>
        <p:nvSpPr>
          <p:cNvPr id="13" name="Text 12">
            <a:extLst>
              <a:ext uri="{FF2B5EF4-FFF2-40B4-BE49-F238E27FC236}">
                <a16:creationId xmlns:a16="http://schemas.microsoft.com/office/drawing/2014/main" id="{10DF2507-E3A6-D69E-EAFD-68A7364546C6}"/>
              </a:ext>
            </a:extLst>
          </p:cNvPr>
          <p:cNvSpPr/>
          <p:nvPr/>
        </p:nvSpPr>
        <p:spPr>
          <a:xfrm>
            <a:off x="371145" y="2053567"/>
            <a:ext cx="1049033" cy="231772"/>
          </a:xfrm>
          <a:prstGeom prst="rect">
            <a:avLst/>
          </a:prstGeom>
          <a:noFill/>
          <a:ln/>
        </p:spPr>
        <p:txBody>
          <a:bodyPr wrap="square" lIns="25400" tIns="25400" rIns="25400" bIns="25400" rtlCol="0" anchor="t">
            <a:noAutofit/>
          </a:bodyPr>
          <a:lstStyle/>
          <a:p>
            <a:pPr marL="0" indent="0" algn="l">
              <a:lnSpc>
                <a:spcPct val="145000"/>
              </a:lnSpc>
              <a:buNone/>
            </a:pPr>
            <a:r>
              <a:rPr lang="en-US" sz="700" dirty="0">
                <a:solidFill>
                  <a:srgbClr val="58585A"/>
                </a:solidFill>
                <a:ea typeface="Calibri" pitchFamily="34" charset="-122"/>
                <a:cs typeface="Calibri" pitchFamily="34" charset="-120"/>
              </a:rPr>
              <a:t>Welcome, introduction to 2G, and the gas blending session.</a:t>
            </a:r>
            <a:endParaRPr lang="en-US" sz="700" dirty="0">
              <a:solidFill>
                <a:srgbClr val="58585A"/>
              </a:solidFill>
            </a:endParaRPr>
          </a:p>
        </p:txBody>
      </p:sp>
      <p:sp>
        <p:nvSpPr>
          <p:cNvPr id="18" name="Text 18">
            <a:extLst>
              <a:ext uri="{FF2B5EF4-FFF2-40B4-BE49-F238E27FC236}">
                <a16:creationId xmlns:a16="http://schemas.microsoft.com/office/drawing/2014/main" id="{3D12A908-B98C-F5D1-AD67-628FF1AF17E2}"/>
              </a:ext>
            </a:extLst>
          </p:cNvPr>
          <p:cNvSpPr/>
          <p:nvPr/>
        </p:nvSpPr>
        <p:spPr>
          <a:xfrm>
            <a:off x="396787" y="3239064"/>
            <a:ext cx="1965785" cy="154923"/>
          </a:xfrm>
          <a:prstGeom prst="rect">
            <a:avLst/>
          </a:prstGeom>
          <a:noFill/>
          <a:ln/>
        </p:spPr>
        <p:txBody>
          <a:bodyPr wrap="square" lIns="25400" tIns="25400" rIns="25400" bIns="25400" rtlCol="0" anchor="t">
            <a:noAutofit/>
          </a:bodyPr>
          <a:lstStyle/>
          <a:p>
            <a:pPr marL="0" indent="0" algn="l">
              <a:lnSpc>
                <a:spcPct val="110000"/>
              </a:lnSpc>
              <a:buNone/>
            </a:pPr>
            <a:r>
              <a:rPr lang="en-US" sz="1000" b="1" kern="0" spc="-22" dirty="0">
                <a:solidFill>
                  <a:srgbClr val="58585A"/>
                </a:solidFill>
                <a:ea typeface="Calibri" pitchFamily="34" charset="-122"/>
                <a:cs typeface="Calibri" pitchFamily="34" charset="-120"/>
              </a:rPr>
              <a:t>Giles Vidgeon</a:t>
            </a:r>
            <a:endParaRPr lang="en-US" sz="1000" dirty="0">
              <a:solidFill>
                <a:srgbClr val="58585A"/>
              </a:solidFill>
            </a:endParaRPr>
          </a:p>
        </p:txBody>
      </p:sp>
      <p:sp>
        <p:nvSpPr>
          <p:cNvPr id="19" name="Text 19">
            <a:extLst>
              <a:ext uri="{FF2B5EF4-FFF2-40B4-BE49-F238E27FC236}">
                <a16:creationId xmlns:a16="http://schemas.microsoft.com/office/drawing/2014/main" id="{AFA6CF25-67B5-7C34-A295-E6A0111AB578}"/>
              </a:ext>
            </a:extLst>
          </p:cNvPr>
          <p:cNvSpPr/>
          <p:nvPr/>
        </p:nvSpPr>
        <p:spPr>
          <a:xfrm>
            <a:off x="396787" y="3419624"/>
            <a:ext cx="1965785" cy="117051"/>
          </a:xfrm>
          <a:prstGeom prst="rect">
            <a:avLst/>
          </a:prstGeom>
          <a:noFill/>
          <a:ln/>
        </p:spPr>
        <p:txBody>
          <a:bodyPr wrap="square" lIns="25400" tIns="25400" rIns="25400" bIns="25400" rtlCol="0" anchor="t">
            <a:noAutofit/>
          </a:bodyPr>
          <a:lstStyle/>
          <a:p>
            <a:pPr marL="0" indent="0" algn="l">
              <a:lnSpc>
                <a:spcPct val="135000"/>
              </a:lnSpc>
              <a:buNone/>
            </a:pPr>
            <a:r>
              <a:rPr lang="en-US" sz="700" i="1" dirty="0">
                <a:solidFill>
                  <a:srgbClr val="58585A"/>
                </a:solidFill>
                <a:ea typeface="Calibri" pitchFamily="34" charset="-122"/>
                <a:cs typeface="Calibri" pitchFamily="34" charset="-120"/>
              </a:rPr>
              <a:t>Commercial</a:t>
            </a:r>
            <a:endParaRPr lang="en-US" sz="700" dirty="0">
              <a:solidFill>
                <a:srgbClr val="58585A"/>
              </a:solidFill>
            </a:endParaRPr>
          </a:p>
        </p:txBody>
      </p:sp>
      <p:sp>
        <p:nvSpPr>
          <p:cNvPr id="20" name="Shape 20">
            <a:extLst>
              <a:ext uri="{FF2B5EF4-FFF2-40B4-BE49-F238E27FC236}">
                <a16:creationId xmlns:a16="http://schemas.microsoft.com/office/drawing/2014/main" id="{B1452323-1086-46B3-A541-30033E89D124}"/>
              </a:ext>
            </a:extLst>
          </p:cNvPr>
          <p:cNvSpPr/>
          <p:nvPr/>
        </p:nvSpPr>
        <p:spPr>
          <a:xfrm>
            <a:off x="396787" y="3613536"/>
            <a:ext cx="1908529" cy="4273"/>
          </a:xfrm>
          <a:prstGeom prst="rect">
            <a:avLst/>
          </a:prstGeom>
          <a:solidFill>
            <a:srgbClr val="ECEDED"/>
          </a:solidFill>
          <a:ln/>
        </p:spPr>
        <p:txBody>
          <a:bodyPr/>
          <a:lstStyle/>
          <a:p>
            <a:endParaRPr lang="en-GB" sz="2800">
              <a:solidFill>
                <a:srgbClr val="58585A"/>
              </a:solidFill>
            </a:endParaRPr>
          </a:p>
        </p:txBody>
      </p:sp>
      <p:sp>
        <p:nvSpPr>
          <p:cNvPr id="21" name="Text 21">
            <a:extLst>
              <a:ext uri="{FF2B5EF4-FFF2-40B4-BE49-F238E27FC236}">
                <a16:creationId xmlns:a16="http://schemas.microsoft.com/office/drawing/2014/main" id="{921CE6E3-B33D-BEA8-1210-A7608CE8F6C8}"/>
              </a:ext>
            </a:extLst>
          </p:cNvPr>
          <p:cNvSpPr/>
          <p:nvPr/>
        </p:nvSpPr>
        <p:spPr>
          <a:xfrm>
            <a:off x="396787" y="3668693"/>
            <a:ext cx="1225193" cy="231772"/>
          </a:xfrm>
          <a:prstGeom prst="rect">
            <a:avLst/>
          </a:prstGeom>
          <a:noFill/>
          <a:ln/>
        </p:spPr>
        <p:txBody>
          <a:bodyPr wrap="square" lIns="25400" tIns="25400" rIns="25400" bIns="25400" rtlCol="0" anchor="t">
            <a:noAutofit/>
          </a:bodyPr>
          <a:lstStyle/>
          <a:p>
            <a:pPr marL="0" indent="0" algn="l">
              <a:lnSpc>
                <a:spcPct val="145000"/>
              </a:lnSpc>
              <a:buNone/>
            </a:pPr>
            <a:r>
              <a:rPr lang="en-US" sz="700" dirty="0">
                <a:solidFill>
                  <a:srgbClr val="58585A"/>
                </a:solidFill>
                <a:ea typeface="Calibri" pitchFamily="34" charset="-122"/>
                <a:cs typeface="Calibri" pitchFamily="34" charset="-120"/>
              </a:rPr>
              <a:t>CHP economics, UK context and commercial structuring.</a:t>
            </a:r>
            <a:endParaRPr lang="en-US" sz="700" dirty="0">
              <a:solidFill>
                <a:srgbClr val="58585A"/>
              </a:solidFill>
            </a:endParaRPr>
          </a:p>
        </p:txBody>
      </p:sp>
      <p:sp>
        <p:nvSpPr>
          <p:cNvPr id="24" name="Text 25">
            <a:extLst>
              <a:ext uri="{FF2B5EF4-FFF2-40B4-BE49-F238E27FC236}">
                <a16:creationId xmlns:a16="http://schemas.microsoft.com/office/drawing/2014/main" id="{B0E46AB7-4460-5555-4F74-C4A84183E4F8}"/>
              </a:ext>
            </a:extLst>
          </p:cNvPr>
          <p:cNvSpPr/>
          <p:nvPr/>
        </p:nvSpPr>
        <p:spPr>
          <a:xfrm>
            <a:off x="8386992" y="1465834"/>
            <a:ext cx="256316" cy="239225"/>
          </a:xfrm>
          <a:prstGeom prst="rect">
            <a:avLst/>
          </a:prstGeom>
          <a:noFill/>
          <a:ln/>
        </p:spPr>
        <p:txBody>
          <a:bodyPr wrap="square" lIns="25400" tIns="25400" rIns="25400" bIns="25400" rtlCol="0" anchor="ctr">
            <a:noAutofit/>
          </a:bodyPr>
          <a:lstStyle/>
          <a:p>
            <a:pPr marL="0" indent="0" algn="ctr">
              <a:lnSpc>
                <a:spcPct val="150000"/>
              </a:lnSpc>
              <a:buNone/>
            </a:pPr>
            <a:endParaRPr lang="en-US" sz="1400" dirty="0">
              <a:solidFill>
                <a:srgbClr val="58585A"/>
              </a:solidFill>
            </a:endParaRPr>
          </a:p>
        </p:txBody>
      </p:sp>
      <p:sp>
        <p:nvSpPr>
          <p:cNvPr id="26" name="Text 27">
            <a:extLst>
              <a:ext uri="{FF2B5EF4-FFF2-40B4-BE49-F238E27FC236}">
                <a16:creationId xmlns:a16="http://schemas.microsoft.com/office/drawing/2014/main" id="{77CD85F0-EEAE-C119-DB9F-040EF4B4B2E4}"/>
              </a:ext>
            </a:extLst>
          </p:cNvPr>
          <p:cNvSpPr/>
          <p:nvPr/>
        </p:nvSpPr>
        <p:spPr>
          <a:xfrm>
            <a:off x="6444208" y="1623938"/>
            <a:ext cx="1965785" cy="154923"/>
          </a:xfrm>
          <a:prstGeom prst="rect">
            <a:avLst/>
          </a:prstGeom>
          <a:noFill/>
          <a:ln/>
        </p:spPr>
        <p:txBody>
          <a:bodyPr wrap="square" lIns="25400" tIns="25400" rIns="25400" bIns="25400" rtlCol="0" anchor="t">
            <a:noAutofit/>
          </a:bodyPr>
          <a:lstStyle/>
          <a:p>
            <a:pPr marL="0" indent="0" algn="l">
              <a:lnSpc>
                <a:spcPct val="110000"/>
              </a:lnSpc>
              <a:buNone/>
            </a:pPr>
            <a:r>
              <a:rPr lang="en-US" sz="1000" b="1" kern="0" spc="-22" dirty="0">
                <a:solidFill>
                  <a:srgbClr val="58585A"/>
                </a:solidFill>
                <a:ea typeface="Calibri" pitchFamily="34" charset="-122"/>
                <a:cs typeface="Calibri" pitchFamily="34" charset="-120"/>
              </a:rPr>
              <a:t>Jon Dean</a:t>
            </a:r>
            <a:endParaRPr lang="en-US" sz="1000" dirty="0">
              <a:solidFill>
                <a:srgbClr val="58585A"/>
              </a:solidFill>
            </a:endParaRPr>
          </a:p>
        </p:txBody>
      </p:sp>
      <p:sp>
        <p:nvSpPr>
          <p:cNvPr id="27" name="Text 28">
            <a:extLst>
              <a:ext uri="{FF2B5EF4-FFF2-40B4-BE49-F238E27FC236}">
                <a16:creationId xmlns:a16="http://schemas.microsoft.com/office/drawing/2014/main" id="{E4897915-5475-DD8D-C2C3-946801E1028A}"/>
              </a:ext>
            </a:extLst>
          </p:cNvPr>
          <p:cNvSpPr/>
          <p:nvPr/>
        </p:nvSpPr>
        <p:spPr>
          <a:xfrm>
            <a:off x="6444208" y="1804497"/>
            <a:ext cx="1965785" cy="117051"/>
          </a:xfrm>
          <a:prstGeom prst="rect">
            <a:avLst/>
          </a:prstGeom>
          <a:noFill/>
          <a:ln/>
        </p:spPr>
        <p:txBody>
          <a:bodyPr wrap="square" lIns="25400" tIns="25400" rIns="25400" bIns="25400" rtlCol="0" anchor="t">
            <a:noAutofit/>
          </a:bodyPr>
          <a:lstStyle/>
          <a:p>
            <a:pPr marL="0" indent="0" algn="l">
              <a:lnSpc>
                <a:spcPct val="135000"/>
              </a:lnSpc>
              <a:buNone/>
            </a:pPr>
            <a:r>
              <a:rPr lang="en-US" sz="700" i="1" dirty="0">
                <a:solidFill>
                  <a:srgbClr val="58585A"/>
                </a:solidFill>
                <a:ea typeface="Calibri" pitchFamily="34" charset="-122"/>
                <a:cs typeface="Calibri" pitchFamily="34" charset="-120"/>
              </a:rPr>
              <a:t>Head of Operations </a:t>
            </a:r>
            <a:endParaRPr lang="en-US" sz="700" dirty="0">
              <a:solidFill>
                <a:srgbClr val="58585A"/>
              </a:solidFill>
            </a:endParaRPr>
          </a:p>
        </p:txBody>
      </p:sp>
      <p:sp>
        <p:nvSpPr>
          <p:cNvPr id="28" name="Shape 29">
            <a:extLst>
              <a:ext uri="{FF2B5EF4-FFF2-40B4-BE49-F238E27FC236}">
                <a16:creationId xmlns:a16="http://schemas.microsoft.com/office/drawing/2014/main" id="{B4F11D3B-074D-336E-A0AC-064915F08DAA}"/>
              </a:ext>
            </a:extLst>
          </p:cNvPr>
          <p:cNvSpPr/>
          <p:nvPr/>
        </p:nvSpPr>
        <p:spPr>
          <a:xfrm>
            <a:off x="6444208" y="1998409"/>
            <a:ext cx="1908529" cy="4273"/>
          </a:xfrm>
          <a:prstGeom prst="rect">
            <a:avLst/>
          </a:prstGeom>
          <a:solidFill>
            <a:srgbClr val="ECEDED"/>
          </a:solidFill>
          <a:ln/>
        </p:spPr>
        <p:txBody>
          <a:bodyPr/>
          <a:lstStyle/>
          <a:p>
            <a:endParaRPr lang="en-GB" sz="2800">
              <a:solidFill>
                <a:srgbClr val="58585A"/>
              </a:solidFill>
            </a:endParaRPr>
          </a:p>
        </p:txBody>
      </p:sp>
      <p:sp>
        <p:nvSpPr>
          <p:cNvPr id="29" name="Text 30">
            <a:extLst>
              <a:ext uri="{FF2B5EF4-FFF2-40B4-BE49-F238E27FC236}">
                <a16:creationId xmlns:a16="http://schemas.microsoft.com/office/drawing/2014/main" id="{72C2E4A0-6A22-33DC-5BBE-E20F5748220B}"/>
              </a:ext>
            </a:extLst>
          </p:cNvPr>
          <p:cNvSpPr/>
          <p:nvPr/>
        </p:nvSpPr>
        <p:spPr>
          <a:xfrm>
            <a:off x="6444208" y="2053567"/>
            <a:ext cx="1965785" cy="124407"/>
          </a:xfrm>
          <a:prstGeom prst="rect">
            <a:avLst/>
          </a:prstGeom>
          <a:noFill/>
          <a:ln/>
        </p:spPr>
        <p:txBody>
          <a:bodyPr wrap="square" lIns="25400" tIns="25400" rIns="25400" bIns="25400" rtlCol="0" anchor="t">
            <a:noAutofit/>
          </a:bodyPr>
          <a:lstStyle/>
          <a:p>
            <a:pPr marL="0" indent="0" algn="l">
              <a:lnSpc>
                <a:spcPct val="145000"/>
              </a:lnSpc>
              <a:buNone/>
            </a:pPr>
            <a:r>
              <a:rPr lang="en-US" sz="700" dirty="0">
                <a:solidFill>
                  <a:srgbClr val="58585A"/>
                </a:solidFill>
                <a:ea typeface="Calibri" pitchFamily="34" charset="-122"/>
                <a:cs typeface="Calibri" pitchFamily="34" charset="-120"/>
              </a:rPr>
              <a:t>Island mode coverage and </a:t>
            </a:r>
          </a:p>
          <a:p>
            <a:pPr marL="0" indent="0" algn="l">
              <a:lnSpc>
                <a:spcPct val="145000"/>
              </a:lnSpc>
              <a:buNone/>
            </a:pPr>
            <a:r>
              <a:rPr lang="en-US" sz="700" dirty="0">
                <a:solidFill>
                  <a:srgbClr val="58585A"/>
                </a:solidFill>
                <a:ea typeface="Calibri" pitchFamily="34" charset="-122"/>
                <a:cs typeface="Calibri" pitchFamily="34" charset="-120"/>
              </a:rPr>
              <a:t>2G's view on BESS.</a:t>
            </a:r>
            <a:endParaRPr lang="en-US" sz="700" dirty="0">
              <a:solidFill>
                <a:srgbClr val="58585A"/>
              </a:solidFill>
            </a:endParaRPr>
          </a:p>
        </p:txBody>
      </p:sp>
      <p:sp>
        <p:nvSpPr>
          <p:cNvPr id="32" name="Text 34">
            <a:extLst>
              <a:ext uri="{FF2B5EF4-FFF2-40B4-BE49-F238E27FC236}">
                <a16:creationId xmlns:a16="http://schemas.microsoft.com/office/drawing/2014/main" id="{1ABF6307-C625-94C3-5294-0BEADC8C6E2F}"/>
              </a:ext>
            </a:extLst>
          </p:cNvPr>
          <p:cNvSpPr/>
          <p:nvPr/>
        </p:nvSpPr>
        <p:spPr>
          <a:xfrm>
            <a:off x="5501277" y="1465834"/>
            <a:ext cx="256316" cy="239225"/>
          </a:xfrm>
          <a:prstGeom prst="rect">
            <a:avLst/>
          </a:prstGeom>
          <a:noFill/>
          <a:ln/>
        </p:spPr>
        <p:txBody>
          <a:bodyPr wrap="square" lIns="25400" tIns="25400" rIns="25400" bIns="25400" rtlCol="0" anchor="ctr">
            <a:noAutofit/>
          </a:bodyPr>
          <a:lstStyle/>
          <a:p>
            <a:pPr marL="0" indent="0" algn="ctr">
              <a:lnSpc>
                <a:spcPct val="150000"/>
              </a:lnSpc>
              <a:buNone/>
            </a:pPr>
            <a:endParaRPr lang="en-US" sz="1400" dirty="0">
              <a:solidFill>
                <a:srgbClr val="58585A"/>
              </a:solidFill>
            </a:endParaRPr>
          </a:p>
        </p:txBody>
      </p:sp>
      <p:sp>
        <p:nvSpPr>
          <p:cNvPr id="34" name="Text 36">
            <a:extLst>
              <a:ext uri="{FF2B5EF4-FFF2-40B4-BE49-F238E27FC236}">
                <a16:creationId xmlns:a16="http://schemas.microsoft.com/office/drawing/2014/main" id="{E2962352-2A5C-848E-938A-846B9596A7DF}"/>
              </a:ext>
            </a:extLst>
          </p:cNvPr>
          <p:cNvSpPr/>
          <p:nvPr/>
        </p:nvSpPr>
        <p:spPr>
          <a:xfrm>
            <a:off x="3558493" y="1623938"/>
            <a:ext cx="1965785" cy="154923"/>
          </a:xfrm>
          <a:prstGeom prst="rect">
            <a:avLst/>
          </a:prstGeom>
          <a:noFill/>
          <a:ln/>
        </p:spPr>
        <p:txBody>
          <a:bodyPr wrap="square" lIns="25400" tIns="25400" rIns="25400" bIns="25400" rtlCol="0" anchor="t">
            <a:noAutofit/>
          </a:bodyPr>
          <a:lstStyle/>
          <a:p>
            <a:pPr marL="0" indent="0" algn="l">
              <a:lnSpc>
                <a:spcPct val="110000"/>
              </a:lnSpc>
              <a:buNone/>
            </a:pPr>
            <a:r>
              <a:rPr lang="en-US" sz="1000" b="1" kern="0" spc="-22" dirty="0">
                <a:solidFill>
                  <a:srgbClr val="58585A"/>
                </a:solidFill>
                <a:ea typeface="Calibri" pitchFamily="34" charset="-122"/>
                <a:cs typeface="Calibri" pitchFamily="34" charset="-120"/>
              </a:rPr>
              <a:t>Ulrich Brinkmann</a:t>
            </a:r>
            <a:endParaRPr lang="en-US" sz="1000" dirty="0">
              <a:solidFill>
                <a:srgbClr val="58585A"/>
              </a:solidFill>
            </a:endParaRPr>
          </a:p>
        </p:txBody>
      </p:sp>
      <p:sp>
        <p:nvSpPr>
          <p:cNvPr id="35" name="Text 37">
            <a:extLst>
              <a:ext uri="{FF2B5EF4-FFF2-40B4-BE49-F238E27FC236}">
                <a16:creationId xmlns:a16="http://schemas.microsoft.com/office/drawing/2014/main" id="{28B8FF72-DDDA-9DAF-724B-B688AE619274}"/>
              </a:ext>
            </a:extLst>
          </p:cNvPr>
          <p:cNvSpPr/>
          <p:nvPr/>
        </p:nvSpPr>
        <p:spPr>
          <a:xfrm>
            <a:off x="3558493" y="1804498"/>
            <a:ext cx="1965785" cy="117051"/>
          </a:xfrm>
          <a:prstGeom prst="rect">
            <a:avLst/>
          </a:prstGeom>
          <a:noFill/>
          <a:ln/>
        </p:spPr>
        <p:txBody>
          <a:bodyPr wrap="square" lIns="25400" tIns="25400" rIns="25400" bIns="25400" rtlCol="0" anchor="t">
            <a:noAutofit/>
          </a:bodyPr>
          <a:lstStyle/>
          <a:p>
            <a:pPr marL="0" indent="0" algn="l">
              <a:lnSpc>
                <a:spcPct val="135000"/>
              </a:lnSpc>
              <a:buNone/>
            </a:pPr>
            <a:r>
              <a:rPr lang="en-US" sz="700" i="1" dirty="0">
                <a:solidFill>
                  <a:srgbClr val="58585A"/>
                </a:solidFill>
                <a:ea typeface="Calibri" pitchFamily="34" charset="-122"/>
                <a:cs typeface="Calibri" pitchFamily="34" charset="-120"/>
              </a:rPr>
              <a:t>Heat pumps &amp; afilia range</a:t>
            </a:r>
            <a:endParaRPr lang="en-US" sz="700" dirty="0">
              <a:solidFill>
                <a:srgbClr val="58585A"/>
              </a:solidFill>
            </a:endParaRPr>
          </a:p>
        </p:txBody>
      </p:sp>
      <p:sp>
        <p:nvSpPr>
          <p:cNvPr id="36" name="Shape 38">
            <a:extLst>
              <a:ext uri="{FF2B5EF4-FFF2-40B4-BE49-F238E27FC236}">
                <a16:creationId xmlns:a16="http://schemas.microsoft.com/office/drawing/2014/main" id="{AFD3F6A0-7790-EC7F-462C-24A63F7D5F63}"/>
              </a:ext>
            </a:extLst>
          </p:cNvPr>
          <p:cNvSpPr/>
          <p:nvPr/>
        </p:nvSpPr>
        <p:spPr>
          <a:xfrm>
            <a:off x="3558493" y="1998409"/>
            <a:ext cx="1908529" cy="4273"/>
          </a:xfrm>
          <a:prstGeom prst="rect">
            <a:avLst/>
          </a:prstGeom>
          <a:solidFill>
            <a:srgbClr val="ECEDED"/>
          </a:solidFill>
          <a:ln/>
        </p:spPr>
        <p:txBody>
          <a:bodyPr/>
          <a:lstStyle/>
          <a:p>
            <a:endParaRPr lang="en-GB" sz="2800">
              <a:solidFill>
                <a:srgbClr val="58585A"/>
              </a:solidFill>
            </a:endParaRPr>
          </a:p>
        </p:txBody>
      </p:sp>
      <p:sp>
        <p:nvSpPr>
          <p:cNvPr id="37" name="Text 39">
            <a:extLst>
              <a:ext uri="{FF2B5EF4-FFF2-40B4-BE49-F238E27FC236}">
                <a16:creationId xmlns:a16="http://schemas.microsoft.com/office/drawing/2014/main" id="{38D3EE6B-42EF-712E-3AB0-ED0A71A3F454}"/>
              </a:ext>
            </a:extLst>
          </p:cNvPr>
          <p:cNvSpPr/>
          <p:nvPr/>
        </p:nvSpPr>
        <p:spPr>
          <a:xfrm>
            <a:off x="3558493" y="2053567"/>
            <a:ext cx="1965785" cy="124407"/>
          </a:xfrm>
          <a:prstGeom prst="rect">
            <a:avLst/>
          </a:prstGeom>
          <a:noFill/>
          <a:ln/>
        </p:spPr>
        <p:txBody>
          <a:bodyPr wrap="square" lIns="25400" tIns="25400" rIns="25400" bIns="25400" rtlCol="0" anchor="t">
            <a:noAutofit/>
          </a:bodyPr>
          <a:lstStyle/>
          <a:p>
            <a:pPr marL="0" indent="0" algn="l">
              <a:lnSpc>
                <a:spcPct val="145000"/>
              </a:lnSpc>
              <a:buNone/>
            </a:pPr>
            <a:r>
              <a:rPr lang="en-US" sz="700" dirty="0">
                <a:solidFill>
                  <a:srgbClr val="58585A"/>
                </a:solidFill>
                <a:ea typeface="Calibri" pitchFamily="34" charset="-122"/>
                <a:cs typeface="Calibri" pitchFamily="34" charset="-120"/>
              </a:rPr>
              <a:t>Heat pumps, afilia range and </a:t>
            </a:r>
            <a:br>
              <a:rPr lang="en-US" sz="700" dirty="0">
                <a:solidFill>
                  <a:srgbClr val="58585A"/>
                </a:solidFill>
                <a:ea typeface="Calibri" pitchFamily="34" charset="-122"/>
                <a:cs typeface="Calibri" pitchFamily="34" charset="-120"/>
              </a:rPr>
            </a:br>
            <a:r>
              <a:rPr lang="en-US" sz="700" dirty="0">
                <a:solidFill>
                  <a:srgbClr val="58585A"/>
                </a:solidFill>
                <a:ea typeface="Calibri" pitchFamily="34" charset="-122"/>
                <a:cs typeface="Calibri" pitchFamily="34" charset="-120"/>
              </a:rPr>
              <a:t>Green Cube concepts.</a:t>
            </a:r>
            <a:endParaRPr lang="en-US" sz="700" dirty="0">
              <a:solidFill>
                <a:srgbClr val="58585A"/>
              </a:solidFill>
            </a:endParaRPr>
          </a:p>
        </p:txBody>
      </p:sp>
      <p:sp>
        <p:nvSpPr>
          <p:cNvPr id="41" name="Text 54">
            <a:extLst>
              <a:ext uri="{FF2B5EF4-FFF2-40B4-BE49-F238E27FC236}">
                <a16:creationId xmlns:a16="http://schemas.microsoft.com/office/drawing/2014/main" id="{E321858F-A3FA-87AE-1B17-4FCE8558B30D}"/>
              </a:ext>
            </a:extLst>
          </p:cNvPr>
          <p:cNvSpPr/>
          <p:nvPr/>
        </p:nvSpPr>
        <p:spPr>
          <a:xfrm>
            <a:off x="3563888" y="3237321"/>
            <a:ext cx="1965785" cy="154923"/>
          </a:xfrm>
          <a:prstGeom prst="rect">
            <a:avLst/>
          </a:prstGeom>
          <a:noFill/>
          <a:ln/>
        </p:spPr>
        <p:txBody>
          <a:bodyPr wrap="square" lIns="25400" tIns="25400" rIns="25400" bIns="25400" rtlCol="0" anchor="t">
            <a:noAutofit/>
          </a:bodyPr>
          <a:lstStyle/>
          <a:p>
            <a:pPr marL="0" indent="0" algn="l">
              <a:lnSpc>
                <a:spcPct val="110000"/>
              </a:lnSpc>
              <a:buNone/>
            </a:pPr>
            <a:r>
              <a:rPr lang="en-US" sz="1000" b="1" kern="0" spc="-22" dirty="0">
                <a:solidFill>
                  <a:srgbClr val="58585A"/>
                </a:solidFill>
                <a:ea typeface="Calibri" pitchFamily="34" charset="-122"/>
                <a:cs typeface="Calibri" pitchFamily="34" charset="-120"/>
              </a:rPr>
              <a:t>Enel X | TED | NowThenEnergy</a:t>
            </a:r>
            <a:endParaRPr lang="en-US" sz="1000" dirty="0">
              <a:solidFill>
                <a:srgbClr val="58585A"/>
              </a:solidFill>
            </a:endParaRPr>
          </a:p>
        </p:txBody>
      </p:sp>
      <p:sp>
        <p:nvSpPr>
          <p:cNvPr id="42" name="Text 55">
            <a:extLst>
              <a:ext uri="{FF2B5EF4-FFF2-40B4-BE49-F238E27FC236}">
                <a16:creationId xmlns:a16="http://schemas.microsoft.com/office/drawing/2014/main" id="{698FACB0-E26D-A55F-BADB-F48029B95A91}"/>
              </a:ext>
            </a:extLst>
          </p:cNvPr>
          <p:cNvSpPr/>
          <p:nvPr/>
        </p:nvSpPr>
        <p:spPr>
          <a:xfrm>
            <a:off x="3563888" y="3417880"/>
            <a:ext cx="1965785" cy="117051"/>
          </a:xfrm>
          <a:prstGeom prst="rect">
            <a:avLst/>
          </a:prstGeom>
          <a:noFill/>
          <a:ln/>
        </p:spPr>
        <p:txBody>
          <a:bodyPr wrap="square" lIns="25400" tIns="25400" rIns="25400" bIns="25400" rtlCol="0" anchor="t">
            <a:noAutofit/>
          </a:bodyPr>
          <a:lstStyle/>
          <a:p>
            <a:pPr>
              <a:lnSpc>
                <a:spcPct val="135000"/>
              </a:lnSpc>
            </a:pPr>
            <a:r>
              <a:rPr lang="en-US" sz="700" i="1" dirty="0">
                <a:solidFill>
                  <a:srgbClr val="58585A"/>
                </a:solidFill>
                <a:ea typeface="Calibri" pitchFamily="34" charset="-122"/>
                <a:cs typeface="Calibri" pitchFamily="34" charset="-120"/>
              </a:rPr>
              <a:t>Ian Capper · Ian Edwards · Tim Pratt</a:t>
            </a:r>
            <a:endParaRPr lang="en-US" sz="700" dirty="0">
              <a:solidFill>
                <a:srgbClr val="58585A"/>
              </a:solidFill>
            </a:endParaRPr>
          </a:p>
        </p:txBody>
      </p:sp>
      <p:sp>
        <p:nvSpPr>
          <p:cNvPr id="44" name="Text 57">
            <a:extLst>
              <a:ext uri="{FF2B5EF4-FFF2-40B4-BE49-F238E27FC236}">
                <a16:creationId xmlns:a16="http://schemas.microsoft.com/office/drawing/2014/main" id="{B0339A90-504D-264F-D9BD-D5EA7ABDEACC}"/>
              </a:ext>
            </a:extLst>
          </p:cNvPr>
          <p:cNvSpPr/>
          <p:nvPr/>
        </p:nvSpPr>
        <p:spPr>
          <a:xfrm>
            <a:off x="3567527" y="3648388"/>
            <a:ext cx="2463955" cy="244214"/>
          </a:xfrm>
          <a:prstGeom prst="rect">
            <a:avLst/>
          </a:prstGeom>
          <a:noFill/>
          <a:ln/>
        </p:spPr>
        <p:txBody>
          <a:bodyPr wrap="square" lIns="25400" tIns="25400" rIns="25400" bIns="25400" rtlCol="0" anchor="t">
            <a:noAutofit/>
          </a:bodyPr>
          <a:lstStyle/>
          <a:p>
            <a:pPr>
              <a:lnSpc>
                <a:spcPct val="145000"/>
              </a:lnSpc>
            </a:pPr>
            <a:r>
              <a:rPr lang="en-US" sz="700" dirty="0">
                <a:solidFill>
                  <a:srgbClr val="58585A"/>
                </a:solidFill>
                <a:ea typeface="Calibri" pitchFamily="34" charset="-122"/>
                <a:cs typeface="Calibri" pitchFamily="34" charset="-120"/>
              </a:rPr>
              <a:t>Capacity market, gas strategy, CO</a:t>
            </a:r>
            <a:r>
              <a:rPr lang="en-US" sz="700" baseline="-40000" dirty="0">
                <a:solidFill>
                  <a:srgbClr val="58585A"/>
                </a:solidFill>
                <a:ea typeface="Calibri" pitchFamily="34" charset="-122"/>
                <a:cs typeface="Calibri" pitchFamily="34" charset="-120"/>
              </a:rPr>
              <a:t>2 </a:t>
            </a:r>
            <a:r>
              <a:rPr lang="en-US" sz="700" dirty="0">
                <a:solidFill>
                  <a:srgbClr val="58585A"/>
                </a:solidFill>
                <a:ea typeface="Calibri" pitchFamily="34" charset="-122"/>
                <a:cs typeface="Calibri" pitchFamily="34" charset="-120"/>
              </a:rPr>
              <a:t>,</a:t>
            </a:r>
            <a:r>
              <a:rPr lang="en-US" sz="700" baseline="-40000" dirty="0">
                <a:solidFill>
                  <a:srgbClr val="58585A"/>
                </a:solidFill>
                <a:ea typeface="Calibri" pitchFamily="34" charset="-122"/>
                <a:cs typeface="Calibri" pitchFamily="34" charset="-120"/>
              </a:rPr>
              <a:t> </a:t>
            </a:r>
            <a:r>
              <a:rPr lang="en-GB" sz="700" dirty="0">
                <a:solidFill>
                  <a:srgbClr val="58585A"/>
                </a:solidFill>
              </a:rPr>
              <a:t>CHPQA, CCL and CPS considerations</a:t>
            </a:r>
            <a:endParaRPr lang="en-US" sz="700" dirty="0">
              <a:solidFill>
                <a:srgbClr val="58585A"/>
              </a:solidFill>
            </a:endParaRPr>
          </a:p>
        </p:txBody>
      </p:sp>
      <p:sp>
        <p:nvSpPr>
          <p:cNvPr id="45" name="Text 58">
            <a:extLst>
              <a:ext uri="{FF2B5EF4-FFF2-40B4-BE49-F238E27FC236}">
                <a16:creationId xmlns:a16="http://schemas.microsoft.com/office/drawing/2014/main" id="{682DCF32-4DFD-5EEF-152B-E55A2A15DDD2}"/>
              </a:ext>
            </a:extLst>
          </p:cNvPr>
          <p:cNvSpPr/>
          <p:nvPr/>
        </p:nvSpPr>
        <p:spPr>
          <a:xfrm>
            <a:off x="251520" y="4672450"/>
            <a:ext cx="1680288" cy="102546"/>
          </a:xfrm>
          <a:prstGeom prst="rect">
            <a:avLst/>
          </a:prstGeom>
          <a:noFill/>
          <a:ln/>
        </p:spPr>
        <p:txBody>
          <a:bodyPr wrap="square" lIns="25400" tIns="25400" rIns="25400" bIns="25400" rtlCol="0" anchor="t">
            <a:noAutofit/>
          </a:bodyPr>
          <a:lstStyle/>
          <a:p>
            <a:pPr marL="0" indent="0" algn="l">
              <a:lnSpc>
                <a:spcPct val="150000"/>
              </a:lnSpc>
              <a:buNone/>
            </a:pPr>
            <a:r>
              <a:rPr lang="en-US" sz="600" kern="0" spc="80" dirty="0">
                <a:solidFill>
                  <a:srgbClr val="58585A"/>
                </a:solidFill>
                <a:ea typeface="JetBrains Mono" pitchFamily="34" charset="-122"/>
                <a:cs typeface="JetBrains Mono" pitchFamily="34" charset="-120"/>
              </a:rPr>
              <a:t>2G INNOVATION AND NETWORKING EVENT · HOSTS</a:t>
            </a:r>
            <a:endParaRPr lang="en-US" sz="600" dirty="0">
              <a:solidFill>
                <a:srgbClr val="58585A"/>
              </a:solidFill>
            </a:endParaRPr>
          </a:p>
        </p:txBody>
      </p:sp>
      <p:sp>
        <p:nvSpPr>
          <p:cNvPr id="46" name="Text 59">
            <a:extLst>
              <a:ext uri="{FF2B5EF4-FFF2-40B4-BE49-F238E27FC236}">
                <a16:creationId xmlns:a16="http://schemas.microsoft.com/office/drawing/2014/main" id="{E9AA3106-C21B-C1C7-C0C2-90CBE153C894}"/>
              </a:ext>
            </a:extLst>
          </p:cNvPr>
          <p:cNvSpPr/>
          <p:nvPr/>
        </p:nvSpPr>
        <p:spPr>
          <a:xfrm>
            <a:off x="7362956" y="4672450"/>
            <a:ext cx="306083" cy="102546"/>
          </a:xfrm>
          <a:prstGeom prst="rect">
            <a:avLst/>
          </a:prstGeom>
          <a:noFill/>
          <a:ln/>
        </p:spPr>
        <p:txBody>
          <a:bodyPr wrap="square" lIns="25400" tIns="25400" rIns="25400" bIns="25400" rtlCol="0" anchor="t">
            <a:noAutofit/>
          </a:bodyPr>
          <a:lstStyle/>
          <a:p>
            <a:pPr marL="0" indent="0" algn="l">
              <a:lnSpc>
                <a:spcPct val="150000"/>
              </a:lnSpc>
              <a:buNone/>
            </a:pPr>
            <a:r>
              <a:rPr lang="en-US" sz="600" kern="0" spc="80" dirty="0">
                <a:solidFill>
                  <a:srgbClr val="58585A"/>
                </a:solidFill>
                <a:ea typeface="JetBrains Mono" pitchFamily="34" charset="-122"/>
                <a:cs typeface="JetBrains Mono" pitchFamily="34" charset="-120"/>
              </a:rPr>
              <a:t>06 / 08</a:t>
            </a:r>
            <a:endParaRPr lang="en-US" sz="600" dirty="0">
              <a:solidFill>
                <a:srgbClr val="58585A"/>
              </a:solidFill>
            </a:endParaRPr>
          </a:p>
        </p:txBody>
      </p:sp>
      <p:pic>
        <p:nvPicPr>
          <p:cNvPr id="52" name="Picture 71">
            <a:extLst>
              <a:ext uri="{FF2B5EF4-FFF2-40B4-BE49-F238E27FC236}">
                <a16:creationId xmlns:a16="http://schemas.microsoft.com/office/drawing/2014/main" id="{B5B4F941-D53A-B615-0285-D49F9C668246}"/>
              </a:ext>
              <a:ext uri="{C183D7F6-B498-43B3-948B-1728B52AA6E4}">
                <adec:decorative xmlns:adec="http://schemas.microsoft.com/office/drawing/2017/decorative" val="1"/>
              </a:ext>
            </a:extLst>
          </p:cNvPr>
          <p:cNvPicPr>
            <a:picLocks noChangeAspect="1"/>
          </p:cNvPicPr>
          <p:nvPr/>
        </p:nvPicPr>
        <p:blipFill>
          <a:blip r:embed="rId2"/>
          <a:srcRect l="10960" t="6083" r="9999" b="8965"/>
          <a:stretch>
            <a:fillRect/>
          </a:stretch>
        </p:blipFill>
        <p:spPr>
          <a:xfrm>
            <a:off x="7669039" y="1623938"/>
            <a:ext cx="1080000" cy="1160756"/>
          </a:xfrm>
          <a:prstGeom prst="rect">
            <a:avLst/>
          </a:prstGeom>
        </p:spPr>
      </p:pic>
      <p:pic>
        <p:nvPicPr>
          <p:cNvPr id="53" name="Grafik 5" descr="Ein Bild, das Kleidung, Person, Anzug, Menschliches Gesicht enthält.&#10;&#10;Automatisch generierte Beschreibung">
            <a:extLst>
              <a:ext uri="{FF2B5EF4-FFF2-40B4-BE49-F238E27FC236}">
                <a16:creationId xmlns:a16="http://schemas.microsoft.com/office/drawing/2014/main" id="{4A30B087-63CE-C4B4-9CE0-4C0487A8EFC9}"/>
              </a:ext>
            </a:extLst>
          </p:cNvPr>
          <p:cNvPicPr>
            <a:picLocks noChangeAspect="1"/>
          </p:cNvPicPr>
          <p:nvPr/>
        </p:nvPicPr>
        <p:blipFill>
          <a:blip r:embed="rId3">
            <a:extLst>
              <a:ext uri="{28A0092B-C50C-407E-A947-70E740481C1C}">
                <a14:useLocalDpi xmlns:a14="http://schemas.microsoft.com/office/drawing/2010/main" val="0"/>
              </a:ext>
            </a:extLst>
          </a:blip>
          <a:srcRect l="16467" r="16089"/>
          <a:stretch>
            <a:fillRect/>
          </a:stretch>
        </p:blipFill>
        <p:spPr>
          <a:xfrm>
            <a:off x="4961277" y="1701399"/>
            <a:ext cx="1080000" cy="1067544"/>
          </a:xfrm>
          <a:prstGeom prst="rect">
            <a:avLst/>
          </a:prstGeom>
        </p:spPr>
      </p:pic>
      <p:pic>
        <p:nvPicPr>
          <p:cNvPr id="54" name="Picture 73" descr="Mark Holtmann – Managing Director at 2G Energy Ltd | LinkedIn">
            <a:extLst>
              <a:ext uri="{FF2B5EF4-FFF2-40B4-BE49-F238E27FC236}">
                <a16:creationId xmlns:a16="http://schemas.microsoft.com/office/drawing/2014/main" id="{B7E6D52B-C692-8927-972B-9E2E630D3302}"/>
              </a:ext>
            </a:extLst>
          </p:cNvPr>
          <p:cNvPicPr>
            <a:picLocks noChangeAspect="1"/>
          </p:cNvPicPr>
          <p:nvPr/>
        </p:nvPicPr>
        <p:blipFill>
          <a:blip r:embed="rId4"/>
          <a:stretch>
            <a:fillRect/>
          </a:stretch>
        </p:blipFill>
        <p:spPr>
          <a:xfrm>
            <a:off x="1621980" y="1629453"/>
            <a:ext cx="1080000" cy="1080000"/>
          </a:xfrm>
          <a:prstGeom prst="rect">
            <a:avLst/>
          </a:prstGeom>
        </p:spPr>
      </p:pic>
      <p:pic>
        <p:nvPicPr>
          <p:cNvPr id="55" name="Picture 74" descr="Giles.jpg">
            <a:extLst>
              <a:ext uri="{FF2B5EF4-FFF2-40B4-BE49-F238E27FC236}">
                <a16:creationId xmlns:a16="http://schemas.microsoft.com/office/drawing/2014/main" id="{AE2D4BD8-71E3-8E55-57E2-DD10E33949FC}"/>
              </a:ext>
            </a:extLst>
          </p:cNvPr>
          <p:cNvPicPr>
            <a:picLocks noChangeAspect="1"/>
          </p:cNvPicPr>
          <p:nvPr/>
        </p:nvPicPr>
        <p:blipFill>
          <a:blip r:embed="rId5"/>
          <a:stretch>
            <a:fillRect/>
          </a:stretch>
        </p:blipFill>
        <p:spPr>
          <a:xfrm>
            <a:off x="1796930" y="3237321"/>
            <a:ext cx="1080000" cy="1080000"/>
          </a:xfrm>
          <a:prstGeom prst="rect">
            <a:avLst/>
          </a:prstGeom>
        </p:spPr>
      </p:pic>
      <p:pic>
        <p:nvPicPr>
          <p:cNvPr id="56" name="Picture 76" descr="GECM and Chief Pricing Officer | Enel Global Trading">
            <a:extLst>
              <a:ext uri="{FF2B5EF4-FFF2-40B4-BE49-F238E27FC236}">
                <a16:creationId xmlns:a16="http://schemas.microsoft.com/office/drawing/2014/main" id="{AE1CBAD3-538F-347B-E6E2-7920D824F63B}"/>
              </a:ext>
            </a:extLst>
          </p:cNvPr>
          <p:cNvPicPr>
            <a:picLocks noChangeAspect="1"/>
          </p:cNvPicPr>
          <p:nvPr/>
        </p:nvPicPr>
        <p:blipFill>
          <a:blip r:embed="rId6"/>
          <a:stretch>
            <a:fillRect/>
          </a:stretch>
        </p:blipFill>
        <p:spPr>
          <a:xfrm>
            <a:off x="3693076" y="4049695"/>
            <a:ext cx="434094" cy="434094"/>
          </a:xfrm>
          <a:prstGeom prst="rect">
            <a:avLst/>
          </a:prstGeom>
        </p:spPr>
      </p:pic>
      <p:pic>
        <p:nvPicPr>
          <p:cNvPr id="57" name="Picture 77" descr="Fully Funded Commercial CHP Systems | Zero CAPEX Energy | TED Gen">
            <a:extLst>
              <a:ext uri="{FF2B5EF4-FFF2-40B4-BE49-F238E27FC236}">
                <a16:creationId xmlns:a16="http://schemas.microsoft.com/office/drawing/2014/main" id="{A8C1FA04-71FF-CD1D-A126-715644235574}"/>
              </a:ext>
            </a:extLst>
          </p:cNvPr>
          <p:cNvPicPr>
            <a:picLocks noChangeAspect="1"/>
          </p:cNvPicPr>
          <p:nvPr/>
        </p:nvPicPr>
        <p:blipFill>
          <a:blip r:embed="rId7"/>
          <a:stretch>
            <a:fillRect/>
          </a:stretch>
        </p:blipFill>
        <p:spPr>
          <a:xfrm>
            <a:off x="4386944" y="4097548"/>
            <a:ext cx="434094" cy="338388"/>
          </a:xfrm>
          <a:prstGeom prst="rect">
            <a:avLst/>
          </a:prstGeom>
        </p:spPr>
      </p:pic>
      <p:pic>
        <p:nvPicPr>
          <p:cNvPr id="58" name="Picture 3">
            <a:extLst>
              <a:ext uri="{FF2B5EF4-FFF2-40B4-BE49-F238E27FC236}">
                <a16:creationId xmlns:a16="http://schemas.microsoft.com/office/drawing/2014/main" id="{ACECBA13-66C4-6DA5-7876-BB75FA3BB3D5}"/>
              </a:ext>
            </a:extLst>
          </p:cNvPr>
          <p:cNvPicPr>
            <a:picLocks noChangeAspect="1"/>
          </p:cNvPicPr>
          <p:nvPr/>
        </p:nvPicPr>
        <p:blipFill>
          <a:blip r:embed="rId8"/>
          <a:stretch>
            <a:fillRect/>
          </a:stretch>
        </p:blipFill>
        <p:spPr>
          <a:xfrm>
            <a:off x="4937625" y="4111269"/>
            <a:ext cx="623755" cy="310947"/>
          </a:xfrm>
          <a:prstGeom prst="rect">
            <a:avLst/>
          </a:prstGeom>
        </p:spPr>
      </p:pic>
    </p:spTree>
    <p:extLst>
      <p:ext uri="{BB962C8B-B14F-4D97-AF65-F5344CB8AC3E}">
        <p14:creationId xmlns:p14="http://schemas.microsoft.com/office/powerpoint/2010/main" val="1229493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5"/>
          <p:cNvSpPr>
            <a:spLocks noGrp="1"/>
          </p:cNvSpPr>
          <p:nvPr>
            <p:ph sz="half" idx="4294967295"/>
          </p:nvPr>
        </p:nvSpPr>
        <p:spPr>
          <a:xfrm>
            <a:off x="0" y="2571750"/>
            <a:ext cx="9144000" cy="936104"/>
          </a:xfrm>
          <a:prstGeom prst="rect">
            <a:avLst/>
          </a:prstGeom>
        </p:spPr>
        <p:txBody>
          <a:bodyPr lIns="72000">
            <a:noAutofit/>
          </a:bodyPr>
          <a:lstStyle/>
          <a:p>
            <a:pPr marL="0" indent="0" algn="ctr">
              <a:buNone/>
            </a:pPr>
            <a:r>
              <a:rPr lang="de-DE" sz="4400" b="1" dirty="0" err="1">
                <a:solidFill>
                  <a:srgbClr val="58585A"/>
                </a:solidFill>
              </a:rPr>
              <a:t>Thank</a:t>
            </a:r>
            <a:r>
              <a:rPr lang="de-DE" sz="4400" b="1" dirty="0">
                <a:solidFill>
                  <a:srgbClr val="58585A"/>
                </a:solidFill>
              </a:rPr>
              <a:t> </a:t>
            </a:r>
            <a:r>
              <a:rPr lang="de-DE" sz="4400" b="1" dirty="0" err="1">
                <a:solidFill>
                  <a:srgbClr val="58585A"/>
                </a:solidFill>
              </a:rPr>
              <a:t>you</a:t>
            </a:r>
            <a:r>
              <a:rPr lang="de-DE" sz="4400" b="1" dirty="0">
                <a:solidFill>
                  <a:srgbClr val="58585A"/>
                </a:solidFill>
              </a:rPr>
              <a:t> </a:t>
            </a:r>
            <a:r>
              <a:rPr lang="de-DE" sz="4400" b="1" dirty="0" err="1">
                <a:solidFill>
                  <a:srgbClr val="58585A"/>
                </a:solidFill>
              </a:rPr>
              <a:t>very</a:t>
            </a:r>
            <a:r>
              <a:rPr lang="de-DE" sz="4400" b="1" dirty="0">
                <a:solidFill>
                  <a:srgbClr val="58585A"/>
                </a:solidFill>
              </a:rPr>
              <a:t> </a:t>
            </a:r>
            <a:r>
              <a:rPr lang="de-DE" sz="4400" b="1" dirty="0" err="1">
                <a:solidFill>
                  <a:srgbClr val="58585A"/>
                </a:solidFill>
              </a:rPr>
              <a:t>much</a:t>
            </a:r>
            <a:r>
              <a:rPr lang="de-DE" sz="4400" b="1" dirty="0">
                <a:solidFill>
                  <a:srgbClr val="58585A"/>
                </a:solidFill>
              </a:rPr>
              <a:t> </a:t>
            </a:r>
          </a:p>
          <a:p>
            <a:pPr marL="0" indent="0" algn="ctr">
              <a:buNone/>
            </a:pPr>
            <a:r>
              <a:rPr lang="de-DE" sz="4400" b="1" dirty="0" err="1">
                <a:solidFill>
                  <a:srgbClr val="58585A"/>
                </a:solidFill>
              </a:rPr>
              <a:t>for</a:t>
            </a:r>
            <a:r>
              <a:rPr lang="de-DE" sz="4400" b="1" dirty="0">
                <a:solidFill>
                  <a:srgbClr val="58585A"/>
                </a:solidFill>
              </a:rPr>
              <a:t> </a:t>
            </a:r>
            <a:r>
              <a:rPr lang="de-DE" sz="4400" b="1" dirty="0" err="1">
                <a:solidFill>
                  <a:srgbClr val="58585A"/>
                </a:solidFill>
              </a:rPr>
              <a:t>your</a:t>
            </a:r>
            <a:r>
              <a:rPr lang="de-DE" sz="4400" b="1" dirty="0">
                <a:solidFill>
                  <a:srgbClr val="58585A"/>
                </a:solidFill>
              </a:rPr>
              <a:t> </a:t>
            </a:r>
            <a:r>
              <a:rPr lang="de-DE" sz="4400" b="1" dirty="0" err="1">
                <a:solidFill>
                  <a:srgbClr val="58585A"/>
                </a:solidFill>
              </a:rPr>
              <a:t>attention</a:t>
            </a:r>
            <a:endParaRPr lang="de-DE" sz="4400" b="1" dirty="0">
              <a:solidFill>
                <a:srgbClr val="58585A"/>
              </a:solidFill>
            </a:endParaRPr>
          </a:p>
        </p:txBody>
      </p:sp>
    </p:spTree>
    <p:extLst>
      <p:ext uri="{BB962C8B-B14F-4D97-AF65-F5344CB8AC3E}">
        <p14:creationId xmlns:p14="http://schemas.microsoft.com/office/powerpoint/2010/main" val="3522256217"/>
      </p:ext>
    </p:extLst>
  </p:cSld>
  <p:clrMapOvr>
    <a:masterClrMapping/>
  </p:clrMapOvr>
</p:sld>
</file>

<file path=ppt/theme/theme1.xml><?xml version="1.0" encoding="utf-8"?>
<a:theme xmlns:a="http://schemas.openxmlformats.org/drawingml/2006/main" name="PPT All in One">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enutzerdefiniert 2">
      <a:majorFont>
        <a:latin typeface="Noto Sans"/>
        <a:ea typeface=""/>
        <a:cs typeface=""/>
      </a:majorFont>
      <a:minorFont>
        <a:latin typeface="Noto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 All in One</Template>
  <TotalTime>1</TotalTime>
  <Words>697</Words>
  <Application>Microsoft Office PowerPoint</Application>
  <PresentationFormat>On-screen Show (16:9)</PresentationFormat>
  <Paragraphs>117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JetBrains Mono</vt:lpstr>
      <vt:lpstr>Noto Sans</vt:lpstr>
      <vt:lpstr>PPT All in One</vt:lpstr>
      <vt:lpstr>2G Innovation and  Networking Event 2026</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2G. Unternehmenspräsentation.</dc:title>
  <dc:creator>Julian Efker</dc:creator>
  <cp:lastModifiedBy>Jodie Dowling</cp:lastModifiedBy>
  <cp:revision>350</cp:revision>
  <cp:lastPrinted>2018-12-10T07:36:17Z</cp:lastPrinted>
  <dcterms:created xsi:type="dcterms:W3CDTF">2015-04-23T05:47:24Z</dcterms:created>
  <dcterms:modified xsi:type="dcterms:W3CDTF">2026-04-29T06:39:48Z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0e3155-12a3-4821-83a5-abe46b37b203_Enabled">
    <vt:lpwstr>true</vt:lpwstr>
  </property>
  <property fmtid="{D5CDD505-2E9C-101B-9397-08002B2CF9AE}" pid="3" name="MSIP_Label_9d0e3155-12a3-4821-83a5-abe46b37b203_SetDate">
    <vt:lpwstr>2023-03-08T08:14:59Z</vt:lpwstr>
  </property>
  <property fmtid="{D5CDD505-2E9C-101B-9397-08002B2CF9AE}" pid="4" name="MSIP_Label_9d0e3155-12a3-4821-83a5-abe46b37b203_Method">
    <vt:lpwstr>Standard</vt:lpwstr>
  </property>
  <property fmtid="{D5CDD505-2E9C-101B-9397-08002B2CF9AE}" pid="5" name="MSIP_Label_9d0e3155-12a3-4821-83a5-abe46b37b203_Name">
    <vt:lpwstr>20-vertraulich_confidential</vt:lpwstr>
  </property>
  <property fmtid="{D5CDD505-2E9C-101B-9397-08002B2CF9AE}" pid="6" name="MSIP_Label_9d0e3155-12a3-4821-83a5-abe46b37b203_SiteId">
    <vt:lpwstr>1439efa1-3db2-4f7c-a7f6-dcce83a3dd4b</vt:lpwstr>
  </property>
  <property fmtid="{D5CDD505-2E9C-101B-9397-08002B2CF9AE}" pid="7" name="MSIP_Label_9d0e3155-12a3-4821-83a5-abe46b37b203_ActionId">
    <vt:lpwstr>f7819c0e-d017-457a-8eae-45775497f25d</vt:lpwstr>
  </property>
  <property fmtid="{D5CDD505-2E9C-101B-9397-08002B2CF9AE}" pid="8" name="MSIP_Label_9d0e3155-12a3-4821-83a5-abe46b37b203_ContentBits">
    <vt:lpwstr>2</vt:lpwstr>
  </property>
  <property fmtid="{D5CDD505-2E9C-101B-9397-08002B2CF9AE}" pid="9" name="ClassificationContentMarkingFooterLocations">
    <vt:lpwstr>PPT All in One:3</vt:lpwstr>
  </property>
  <property fmtid="{D5CDD505-2E9C-101B-9397-08002B2CF9AE}" pid="10" name="ClassificationContentMarkingFooterText">
    <vt:lpwstr>Klassifizierung: 20</vt:lpwstr>
  </property>
</Properties>
</file>